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6" r:id="rId3"/>
    <p:sldId id="257" r:id="rId4"/>
    <p:sldId id="258" r:id="rId5"/>
    <p:sldId id="271" r:id="rId6"/>
    <p:sldId id="259" r:id="rId7"/>
    <p:sldId id="261" r:id="rId8"/>
    <p:sldId id="260" r:id="rId9"/>
    <p:sldId id="272" r:id="rId10"/>
    <p:sldId id="275" r:id="rId11"/>
    <p:sldId id="265" r:id="rId12"/>
    <p:sldId id="273" r:id="rId13"/>
    <p:sldId id="274" r:id="rId14"/>
    <p:sldId id="266" r:id="rId15"/>
    <p:sldId id="268" r:id="rId16"/>
    <p:sldId id="269" r:id="rId17"/>
  </p:sldIdLst>
  <p:sldSz cx="12192000" cy="6858000"/>
  <p:notesSz cx="6858000" cy="91440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8" autoAdjust="0"/>
    <p:restoredTop sz="86374" autoAdjust="0"/>
  </p:normalViewPr>
  <p:slideViewPr>
    <p:cSldViewPr snapToGrid="0">
      <p:cViewPr varScale="1">
        <p:scale>
          <a:sx n="111" d="100"/>
          <a:sy n="111" d="100"/>
        </p:scale>
        <p:origin x="1236" y="96"/>
      </p:cViewPr>
      <p:guideLst>
        <p:guide orient="horz" pos="2160"/>
        <p:guide pos="3840"/>
      </p:guideLst>
    </p:cSldViewPr>
  </p:slideViewPr>
  <p:outlineViewPr>
    <p:cViewPr>
      <p:scale>
        <a:sx n="33" d="100"/>
        <a:sy n="33" d="100"/>
      </p:scale>
      <p:origin x="0" y="59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B6844D2-87BB-4256-B45C-CF62251A6E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16:creationId xmlns:a16="http://schemas.microsoft.com/office/drawing/2014/main" id="{2D318104-752A-43FA-A1CF-EEEC73B6DF3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B347D3-EF86-4AC9-8D6B-DAB16CE23EBF}" type="datetimeFigureOut">
              <a:rPr lang="pl-PL"/>
              <a:pPr>
                <a:defRPr/>
              </a:pPr>
              <a:t>20.04.2021</a:t>
            </a:fld>
            <a:endParaRPr lang="pl-PL"/>
          </a:p>
        </p:txBody>
      </p:sp>
      <p:sp>
        <p:nvSpPr>
          <p:cNvPr id="4" name="Symbol zastępczy obrazu slajdu 3">
            <a:extLst>
              <a:ext uri="{FF2B5EF4-FFF2-40B4-BE49-F238E27FC236}">
                <a16:creationId xmlns:a16="http://schemas.microsoft.com/office/drawing/2014/main" id="{B15687FE-713B-475F-A818-050525E24BB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5788F26D-1053-48E3-8DB6-80D16FD5B0D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A41BEE83-DF33-4711-9AE1-E6DDE98AD24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a:extLst>
              <a:ext uri="{FF2B5EF4-FFF2-40B4-BE49-F238E27FC236}">
                <a16:creationId xmlns:a16="http://schemas.microsoft.com/office/drawing/2014/main" id="{B2DA3ECE-9DA6-4482-BFE9-6AADE3983F4A}"/>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9F59CD8-276F-40F2-A663-0FC00056A8EE}"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obrazu slajdu 1">
            <a:extLst>
              <a:ext uri="{FF2B5EF4-FFF2-40B4-BE49-F238E27FC236}">
                <a16:creationId xmlns:a16="http://schemas.microsoft.com/office/drawing/2014/main" id="{8F43BC60-27D3-4EC2-80A0-67292B6171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ymbol zastępczy notatek 2">
            <a:extLst>
              <a:ext uri="{FF2B5EF4-FFF2-40B4-BE49-F238E27FC236}">
                <a16:creationId xmlns:a16="http://schemas.microsoft.com/office/drawing/2014/main" id="{42E1C1C9-7038-44F2-A2BC-33268FEF91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a:p>
            <a:pPr eaLnBrk="1" hangingPunct="1">
              <a:spcBef>
                <a:spcPct val="0"/>
              </a:spcBef>
            </a:pPr>
            <a:endParaRPr lang="pl-PL" altLang="pl-PL"/>
          </a:p>
          <a:p>
            <a:pPr eaLnBrk="1" hangingPunct="1">
              <a:spcBef>
                <a:spcPct val="0"/>
              </a:spcBef>
            </a:pPr>
            <a:endParaRPr lang="pl-PL" altLang="pl-PL"/>
          </a:p>
          <a:p>
            <a:pPr eaLnBrk="1" hangingPunct="1">
              <a:spcBef>
                <a:spcPct val="0"/>
              </a:spcBef>
            </a:pPr>
            <a:endParaRPr lang="pl-PL" altLang="pl-PL"/>
          </a:p>
          <a:p>
            <a:pPr eaLnBrk="1" hangingPunct="1">
              <a:spcBef>
                <a:spcPct val="0"/>
              </a:spcBef>
            </a:pPr>
            <a:endParaRPr lang="pl-PL" altLang="pl-PL"/>
          </a:p>
        </p:txBody>
      </p:sp>
      <p:sp>
        <p:nvSpPr>
          <p:cNvPr id="6148" name="Symbol zastępczy numeru slajdu 3">
            <a:extLst>
              <a:ext uri="{FF2B5EF4-FFF2-40B4-BE49-F238E27FC236}">
                <a16:creationId xmlns:a16="http://schemas.microsoft.com/office/drawing/2014/main" id="{20F3CCB1-8CBA-4580-9BAE-01070D9651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5C3BA3-FF92-476E-9543-D7AA750FA687}" type="slidenum">
              <a:rPr lang="pl-PL" altLang="pl-PL" smtClean="0"/>
              <a:pPr fontAlgn="base">
                <a:spcBef>
                  <a:spcPct val="0"/>
                </a:spcBef>
                <a:spcAft>
                  <a:spcPct val="0"/>
                </a:spcAft>
              </a:pPr>
              <a:t>3</a:t>
            </a:fld>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9258DEC-988E-4BDF-A7A3-9338F3739A46}"/>
              </a:ext>
            </a:extLst>
          </p:cNvPr>
          <p:cNvSpPr>
            <a:spLocks noGrp="1"/>
          </p:cNvSpPr>
          <p:nvPr>
            <p:ph type="dt" sz="half" idx="10"/>
          </p:nvPr>
        </p:nvSpPr>
        <p:spPr/>
        <p:txBody>
          <a:bodyPr/>
          <a:lstStyle>
            <a:lvl1pPr>
              <a:defRPr/>
            </a:lvl1pPr>
          </a:lstStyle>
          <a:p>
            <a:pPr>
              <a:defRPr/>
            </a:pPr>
            <a:fld id="{C0251FE2-EA3C-48DE-AB78-C5F3C431ECBB}" type="datetimeFigureOut">
              <a:rPr lang="pl-PL"/>
              <a:pPr>
                <a:defRPr/>
              </a:pPr>
              <a:t>20.04.2021</a:t>
            </a:fld>
            <a:endParaRPr lang="pl-PL"/>
          </a:p>
        </p:txBody>
      </p:sp>
      <p:sp>
        <p:nvSpPr>
          <p:cNvPr id="5" name="Symbol zastępczy stopki 4">
            <a:extLst>
              <a:ext uri="{FF2B5EF4-FFF2-40B4-BE49-F238E27FC236}">
                <a16:creationId xmlns:a16="http://schemas.microsoft.com/office/drawing/2014/main" id="{13E3079A-1EFF-49BC-922B-910A0833363A}"/>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96C646A5-2975-4AC2-8413-D0707AE2AC36}"/>
              </a:ext>
            </a:extLst>
          </p:cNvPr>
          <p:cNvSpPr>
            <a:spLocks noGrp="1"/>
          </p:cNvSpPr>
          <p:nvPr>
            <p:ph type="sldNum" sz="quarter" idx="12"/>
          </p:nvPr>
        </p:nvSpPr>
        <p:spPr/>
        <p:txBody>
          <a:bodyPr/>
          <a:lstStyle>
            <a:lvl1pPr>
              <a:defRPr/>
            </a:lvl1pPr>
          </a:lstStyle>
          <a:p>
            <a:pPr>
              <a:defRPr/>
            </a:pPr>
            <a:fld id="{3CF9A8A8-7E01-4A59-A252-192A660ABF70}" type="slidenum">
              <a:rPr lang="pl-PL"/>
              <a:pPr>
                <a:defRPr/>
              </a:pPr>
              <a:t>‹#›</a:t>
            </a:fld>
            <a:endParaRPr lang="pl-PL"/>
          </a:p>
        </p:txBody>
      </p:sp>
    </p:spTree>
    <p:extLst>
      <p:ext uri="{BB962C8B-B14F-4D97-AF65-F5344CB8AC3E}">
        <p14:creationId xmlns:p14="http://schemas.microsoft.com/office/powerpoint/2010/main" val="11554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EDE4FC0-DD84-4100-A785-6DBADD40A534}"/>
              </a:ext>
            </a:extLst>
          </p:cNvPr>
          <p:cNvSpPr>
            <a:spLocks noGrp="1"/>
          </p:cNvSpPr>
          <p:nvPr>
            <p:ph type="dt" sz="half" idx="10"/>
          </p:nvPr>
        </p:nvSpPr>
        <p:spPr/>
        <p:txBody>
          <a:bodyPr/>
          <a:lstStyle>
            <a:lvl1pPr>
              <a:defRPr/>
            </a:lvl1pPr>
          </a:lstStyle>
          <a:p>
            <a:pPr>
              <a:defRPr/>
            </a:pPr>
            <a:fld id="{E7AB03A4-D8A9-4ED8-8EAB-3BD7D1417FB8}" type="datetimeFigureOut">
              <a:rPr lang="pl-PL"/>
              <a:pPr>
                <a:defRPr/>
              </a:pPr>
              <a:t>20.04.2021</a:t>
            </a:fld>
            <a:endParaRPr lang="pl-PL"/>
          </a:p>
        </p:txBody>
      </p:sp>
      <p:sp>
        <p:nvSpPr>
          <p:cNvPr id="5" name="Symbol zastępczy stopki 4">
            <a:extLst>
              <a:ext uri="{FF2B5EF4-FFF2-40B4-BE49-F238E27FC236}">
                <a16:creationId xmlns:a16="http://schemas.microsoft.com/office/drawing/2014/main" id="{C962BFFE-9103-402D-84FC-38E4FC3F218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207F8CE3-3593-4E32-9503-A459662B41D0}"/>
              </a:ext>
            </a:extLst>
          </p:cNvPr>
          <p:cNvSpPr>
            <a:spLocks noGrp="1"/>
          </p:cNvSpPr>
          <p:nvPr>
            <p:ph type="sldNum" sz="quarter" idx="12"/>
          </p:nvPr>
        </p:nvSpPr>
        <p:spPr/>
        <p:txBody>
          <a:bodyPr/>
          <a:lstStyle>
            <a:lvl1pPr>
              <a:defRPr/>
            </a:lvl1pPr>
          </a:lstStyle>
          <a:p>
            <a:pPr>
              <a:defRPr/>
            </a:pPr>
            <a:fld id="{4252A02E-D1D1-4215-BD10-D9F9E1FCF58B}" type="slidenum">
              <a:rPr lang="pl-PL"/>
              <a:pPr>
                <a:defRPr/>
              </a:pPr>
              <a:t>‹#›</a:t>
            </a:fld>
            <a:endParaRPr lang="pl-PL"/>
          </a:p>
        </p:txBody>
      </p:sp>
    </p:spTree>
    <p:extLst>
      <p:ext uri="{BB962C8B-B14F-4D97-AF65-F5344CB8AC3E}">
        <p14:creationId xmlns:p14="http://schemas.microsoft.com/office/powerpoint/2010/main" val="169896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716027-2293-4847-840C-E92B1A64E01E}"/>
              </a:ext>
            </a:extLst>
          </p:cNvPr>
          <p:cNvSpPr>
            <a:spLocks noGrp="1"/>
          </p:cNvSpPr>
          <p:nvPr>
            <p:ph type="dt" sz="half" idx="10"/>
          </p:nvPr>
        </p:nvSpPr>
        <p:spPr/>
        <p:txBody>
          <a:bodyPr/>
          <a:lstStyle>
            <a:lvl1pPr>
              <a:defRPr/>
            </a:lvl1pPr>
          </a:lstStyle>
          <a:p>
            <a:pPr>
              <a:defRPr/>
            </a:pPr>
            <a:fld id="{39BA9DC6-C7F5-446F-B5E6-D4F472B3DE02}" type="datetimeFigureOut">
              <a:rPr lang="pl-PL"/>
              <a:pPr>
                <a:defRPr/>
              </a:pPr>
              <a:t>20.04.2021</a:t>
            </a:fld>
            <a:endParaRPr lang="pl-PL"/>
          </a:p>
        </p:txBody>
      </p:sp>
      <p:sp>
        <p:nvSpPr>
          <p:cNvPr id="5" name="Symbol zastępczy stopki 4">
            <a:extLst>
              <a:ext uri="{FF2B5EF4-FFF2-40B4-BE49-F238E27FC236}">
                <a16:creationId xmlns:a16="http://schemas.microsoft.com/office/drawing/2014/main" id="{1ED6F30E-9709-49CF-ACF5-5EB2D6BAAB1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94E6D1AC-A8FE-4913-A577-BD0CE9193E95}"/>
              </a:ext>
            </a:extLst>
          </p:cNvPr>
          <p:cNvSpPr>
            <a:spLocks noGrp="1"/>
          </p:cNvSpPr>
          <p:nvPr>
            <p:ph type="sldNum" sz="quarter" idx="12"/>
          </p:nvPr>
        </p:nvSpPr>
        <p:spPr/>
        <p:txBody>
          <a:bodyPr/>
          <a:lstStyle>
            <a:lvl1pPr>
              <a:defRPr/>
            </a:lvl1pPr>
          </a:lstStyle>
          <a:p>
            <a:pPr>
              <a:defRPr/>
            </a:pPr>
            <a:fld id="{3D3BFCF9-23A3-40C8-80F4-3A0B98955B5B}" type="slidenum">
              <a:rPr lang="pl-PL"/>
              <a:pPr>
                <a:defRPr/>
              </a:pPr>
              <a:t>‹#›</a:t>
            </a:fld>
            <a:endParaRPr lang="pl-PL"/>
          </a:p>
        </p:txBody>
      </p:sp>
    </p:spTree>
    <p:extLst>
      <p:ext uri="{BB962C8B-B14F-4D97-AF65-F5344CB8AC3E}">
        <p14:creationId xmlns:p14="http://schemas.microsoft.com/office/powerpoint/2010/main" val="361017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168D62B-31DD-4F4A-BD98-99A67C7E53D4}"/>
              </a:ext>
            </a:extLst>
          </p:cNvPr>
          <p:cNvSpPr>
            <a:spLocks noGrp="1"/>
          </p:cNvSpPr>
          <p:nvPr>
            <p:ph type="dt" sz="half" idx="10"/>
          </p:nvPr>
        </p:nvSpPr>
        <p:spPr/>
        <p:txBody>
          <a:bodyPr/>
          <a:lstStyle>
            <a:lvl1pPr>
              <a:defRPr/>
            </a:lvl1pPr>
          </a:lstStyle>
          <a:p>
            <a:pPr>
              <a:defRPr/>
            </a:pPr>
            <a:fld id="{10C9711C-3053-4408-9F4C-8915B7B362DB}" type="datetimeFigureOut">
              <a:rPr lang="pl-PL"/>
              <a:pPr>
                <a:defRPr/>
              </a:pPr>
              <a:t>20.04.2021</a:t>
            </a:fld>
            <a:endParaRPr lang="pl-PL"/>
          </a:p>
        </p:txBody>
      </p:sp>
      <p:sp>
        <p:nvSpPr>
          <p:cNvPr id="5" name="Symbol zastępczy stopki 4">
            <a:extLst>
              <a:ext uri="{FF2B5EF4-FFF2-40B4-BE49-F238E27FC236}">
                <a16:creationId xmlns:a16="http://schemas.microsoft.com/office/drawing/2014/main" id="{FE91653A-EB04-4B17-99C5-C4A6038DE6B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7BB480E9-9374-4CD8-BA14-021DCDCB5868}"/>
              </a:ext>
            </a:extLst>
          </p:cNvPr>
          <p:cNvSpPr>
            <a:spLocks noGrp="1"/>
          </p:cNvSpPr>
          <p:nvPr>
            <p:ph type="sldNum" sz="quarter" idx="12"/>
          </p:nvPr>
        </p:nvSpPr>
        <p:spPr/>
        <p:txBody>
          <a:bodyPr/>
          <a:lstStyle>
            <a:lvl1pPr>
              <a:defRPr/>
            </a:lvl1pPr>
          </a:lstStyle>
          <a:p>
            <a:pPr>
              <a:defRPr/>
            </a:pPr>
            <a:fld id="{A19F72D0-68CB-48E7-B4AD-65554744BD81}" type="slidenum">
              <a:rPr lang="pl-PL"/>
              <a:pPr>
                <a:defRPr/>
              </a:pPr>
              <a:t>‹#›</a:t>
            </a:fld>
            <a:endParaRPr lang="pl-PL"/>
          </a:p>
        </p:txBody>
      </p:sp>
    </p:spTree>
    <p:extLst>
      <p:ext uri="{BB962C8B-B14F-4D97-AF65-F5344CB8AC3E}">
        <p14:creationId xmlns:p14="http://schemas.microsoft.com/office/powerpoint/2010/main" val="19820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B9282DD3-9B0A-44DA-975E-F8CCC40FC561}"/>
              </a:ext>
            </a:extLst>
          </p:cNvPr>
          <p:cNvSpPr>
            <a:spLocks noGrp="1"/>
          </p:cNvSpPr>
          <p:nvPr>
            <p:ph type="dt" sz="half" idx="10"/>
          </p:nvPr>
        </p:nvSpPr>
        <p:spPr/>
        <p:txBody>
          <a:bodyPr/>
          <a:lstStyle>
            <a:lvl1pPr>
              <a:defRPr/>
            </a:lvl1pPr>
          </a:lstStyle>
          <a:p>
            <a:pPr>
              <a:defRPr/>
            </a:pPr>
            <a:fld id="{638DC7CA-1CF3-45C0-815B-100A01973EFF}" type="datetimeFigureOut">
              <a:rPr lang="pl-PL"/>
              <a:pPr>
                <a:defRPr/>
              </a:pPr>
              <a:t>20.04.2021</a:t>
            </a:fld>
            <a:endParaRPr lang="pl-PL"/>
          </a:p>
        </p:txBody>
      </p:sp>
      <p:sp>
        <p:nvSpPr>
          <p:cNvPr id="5" name="Symbol zastępczy stopki 4">
            <a:extLst>
              <a:ext uri="{FF2B5EF4-FFF2-40B4-BE49-F238E27FC236}">
                <a16:creationId xmlns:a16="http://schemas.microsoft.com/office/drawing/2014/main" id="{E14F8330-628E-4622-9B56-B3F5F59D1D17}"/>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EEE2B3DD-2592-4E4C-A9A2-168B4EC1E27F}"/>
              </a:ext>
            </a:extLst>
          </p:cNvPr>
          <p:cNvSpPr>
            <a:spLocks noGrp="1"/>
          </p:cNvSpPr>
          <p:nvPr>
            <p:ph type="sldNum" sz="quarter" idx="12"/>
          </p:nvPr>
        </p:nvSpPr>
        <p:spPr/>
        <p:txBody>
          <a:bodyPr/>
          <a:lstStyle>
            <a:lvl1pPr>
              <a:defRPr/>
            </a:lvl1pPr>
          </a:lstStyle>
          <a:p>
            <a:pPr>
              <a:defRPr/>
            </a:pPr>
            <a:fld id="{DBDC3694-76CC-4DF2-AF55-FCA965D5E956}" type="slidenum">
              <a:rPr lang="pl-PL"/>
              <a:pPr>
                <a:defRPr/>
              </a:pPr>
              <a:t>‹#›</a:t>
            </a:fld>
            <a:endParaRPr lang="pl-PL"/>
          </a:p>
        </p:txBody>
      </p:sp>
    </p:spTree>
    <p:extLst>
      <p:ext uri="{BB962C8B-B14F-4D97-AF65-F5344CB8AC3E}">
        <p14:creationId xmlns:p14="http://schemas.microsoft.com/office/powerpoint/2010/main" val="14771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C4BBAC69-2BC8-47E9-8A7C-E98B2BA40A47}"/>
              </a:ext>
            </a:extLst>
          </p:cNvPr>
          <p:cNvSpPr>
            <a:spLocks noGrp="1"/>
          </p:cNvSpPr>
          <p:nvPr>
            <p:ph type="dt" sz="half" idx="10"/>
          </p:nvPr>
        </p:nvSpPr>
        <p:spPr/>
        <p:txBody>
          <a:bodyPr/>
          <a:lstStyle>
            <a:lvl1pPr>
              <a:defRPr/>
            </a:lvl1pPr>
          </a:lstStyle>
          <a:p>
            <a:pPr>
              <a:defRPr/>
            </a:pPr>
            <a:fld id="{A4AF4831-269C-4372-AFE7-DF894A80A3B0}" type="datetimeFigureOut">
              <a:rPr lang="pl-PL"/>
              <a:pPr>
                <a:defRPr/>
              </a:pPr>
              <a:t>20.04.2021</a:t>
            </a:fld>
            <a:endParaRPr lang="pl-PL"/>
          </a:p>
        </p:txBody>
      </p:sp>
      <p:sp>
        <p:nvSpPr>
          <p:cNvPr id="6" name="Symbol zastępczy stopki 4">
            <a:extLst>
              <a:ext uri="{FF2B5EF4-FFF2-40B4-BE49-F238E27FC236}">
                <a16:creationId xmlns:a16="http://schemas.microsoft.com/office/drawing/2014/main" id="{285BCAE4-4CA7-4606-90E9-BDB2A9428ACF}"/>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D0789A60-5ADC-4064-917B-EE35B09EC0B1}"/>
              </a:ext>
            </a:extLst>
          </p:cNvPr>
          <p:cNvSpPr>
            <a:spLocks noGrp="1"/>
          </p:cNvSpPr>
          <p:nvPr>
            <p:ph type="sldNum" sz="quarter" idx="12"/>
          </p:nvPr>
        </p:nvSpPr>
        <p:spPr/>
        <p:txBody>
          <a:bodyPr/>
          <a:lstStyle>
            <a:lvl1pPr>
              <a:defRPr/>
            </a:lvl1pPr>
          </a:lstStyle>
          <a:p>
            <a:pPr>
              <a:defRPr/>
            </a:pPr>
            <a:fld id="{6BBAC2D4-4DFF-4165-B6BD-3DD8C9E34EFB}" type="slidenum">
              <a:rPr lang="pl-PL"/>
              <a:pPr>
                <a:defRPr/>
              </a:pPr>
              <a:t>‹#›</a:t>
            </a:fld>
            <a:endParaRPr lang="pl-PL"/>
          </a:p>
        </p:txBody>
      </p:sp>
    </p:spTree>
    <p:extLst>
      <p:ext uri="{BB962C8B-B14F-4D97-AF65-F5344CB8AC3E}">
        <p14:creationId xmlns:p14="http://schemas.microsoft.com/office/powerpoint/2010/main" val="86925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D627F5C8-2600-4D70-9978-5B371DF4FA72}"/>
              </a:ext>
            </a:extLst>
          </p:cNvPr>
          <p:cNvSpPr>
            <a:spLocks noGrp="1"/>
          </p:cNvSpPr>
          <p:nvPr>
            <p:ph type="dt" sz="half" idx="10"/>
          </p:nvPr>
        </p:nvSpPr>
        <p:spPr/>
        <p:txBody>
          <a:bodyPr/>
          <a:lstStyle>
            <a:lvl1pPr>
              <a:defRPr/>
            </a:lvl1pPr>
          </a:lstStyle>
          <a:p>
            <a:pPr>
              <a:defRPr/>
            </a:pPr>
            <a:fld id="{63B43CBC-14BB-41C5-A223-8719275C8CB6}" type="datetimeFigureOut">
              <a:rPr lang="pl-PL"/>
              <a:pPr>
                <a:defRPr/>
              </a:pPr>
              <a:t>20.04.2021</a:t>
            </a:fld>
            <a:endParaRPr lang="pl-PL"/>
          </a:p>
        </p:txBody>
      </p:sp>
      <p:sp>
        <p:nvSpPr>
          <p:cNvPr id="8" name="Symbol zastępczy stopki 4">
            <a:extLst>
              <a:ext uri="{FF2B5EF4-FFF2-40B4-BE49-F238E27FC236}">
                <a16:creationId xmlns:a16="http://schemas.microsoft.com/office/drawing/2014/main" id="{9677E418-4513-446A-A27E-70EA7FA4C0C6}"/>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5D8C03FE-E612-4616-952C-04C6E9F53DD1}"/>
              </a:ext>
            </a:extLst>
          </p:cNvPr>
          <p:cNvSpPr>
            <a:spLocks noGrp="1"/>
          </p:cNvSpPr>
          <p:nvPr>
            <p:ph type="sldNum" sz="quarter" idx="12"/>
          </p:nvPr>
        </p:nvSpPr>
        <p:spPr/>
        <p:txBody>
          <a:bodyPr/>
          <a:lstStyle>
            <a:lvl1pPr>
              <a:defRPr/>
            </a:lvl1pPr>
          </a:lstStyle>
          <a:p>
            <a:pPr>
              <a:defRPr/>
            </a:pPr>
            <a:fld id="{37874736-8545-4180-931D-4EC5F9B1679F}" type="slidenum">
              <a:rPr lang="pl-PL"/>
              <a:pPr>
                <a:defRPr/>
              </a:pPr>
              <a:t>‹#›</a:t>
            </a:fld>
            <a:endParaRPr lang="pl-PL"/>
          </a:p>
        </p:txBody>
      </p:sp>
    </p:spTree>
    <p:extLst>
      <p:ext uri="{BB962C8B-B14F-4D97-AF65-F5344CB8AC3E}">
        <p14:creationId xmlns:p14="http://schemas.microsoft.com/office/powerpoint/2010/main" val="387891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FB32BD36-8FF9-4370-B786-5DA466145046}"/>
              </a:ext>
            </a:extLst>
          </p:cNvPr>
          <p:cNvSpPr>
            <a:spLocks noGrp="1"/>
          </p:cNvSpPr>
          <p:nvPr>
            <p:ph type="dt" sz="half" idx="10"/>
          </p:nvPr>
        </p:nvSpPr>
        <p:spPr/>
        <p:txBody>
          <a:bodyPr/>
          <a:lstStyle>
            <a:lvl1pPr>
              <a:defRPr/>
            </a:lvl1pPr>
          </a:lstStyle>
          <a:p>
            <a:pPr>
              <a:defRPr/>
            </a:pPr>
            <a:fld id="{694C1D92-5114-487D-A163-A5D845A45F7C}" type="datetimeFigureOut">
              <a:rPr lang="pl-PL"/>
              <a:pPr>
                <a:defRPr/>
              </a:pPr>
              <a:t>20.04.2021</a:t>
            </a:fld>
            <a:endParaRPr lang="pl-PL"/>
          </a:p>
        </p:txBody>
      </p:sp>
      <p:sp>
        <p:nvSpPr>
          <p:cNvPr id="4" name="Symbol zastępczy stopki 4">
            <a:extLst>
              <a:ext uri="{FF2B5EF4-FFF2-40B4-BE49-F238E27FC236}">
                <a16:creationId xmlns:a16="http://schemas.microsoft.com/office/drawing/2014/main" id="{7E9F5B7D-1DCB-4D37-B3BD-6AB7AAC1B83F}"/>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D917CC6A-6DB9-46DD-8FF6-288F1D56F2B5}"/>
              </a:ext>
            </a:extLst>
          </p:cNvPr>
          <p:cNvSpPr>
            <a:spLocks noGrp="1"/>
          </p:cNvSpPr>
          <p:nvPr>
            <p:ph type="sldNum" sz="quarter" idx="12"/>
          </p:nvPr>
        </p:nvSpPr>
        <p:spPr/>
        <p:txBody>
          <a:bodyPr/>
          <a:lstStyle>
            <a:lvl1pPr>
              <a:defRPr/>
            </a:lvl1pPr>
          </a:lstStyle>
          <a:p>
            <a:pPr>
              <a:defRPr/>
            </a:pPr>
            <a:fld id="{D9672C53-1253-4C65-8273-996CA41E52D2}" type="slidenum">
              <a:rPr lang="pl-PL"/>
              <a:pPr>
                <a:defRPr/>
              </a:pPr>
              <a:t>‹#›</a:t>
            </a:fld>
            <a:endParaRPr lang="pl-PL"/>
          </a:p>
        </p:txBody>
      </p:sp>
    </p:spTree>
    <p:extLst>
      <p:ext uri="{BB962C8B-B14F-4D97-AF65-F5344CB8AC3E}">
        <p14:creationId xmlns:p14="http://schemas.microsoft.com/office/powerpoint/2010/main" val="316295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285ABED5-2D07-4E3A-A9FC-9201FB3F0F02}"/>
              </a:ext>
            </a:extLst>
          </p:cNvPr>
          <p:cNvSpPr>
            <a:spLocks noGrp="1"/>
          </p:cNvSpPr>
          <p:nvPr>
            <p:ph type="dt" sz="half" idx="10"/>
          </p:nvPr>
        </p:nvSpPr>
        <p:spPr/>
        <p:txBody>
          <a:bodyPr/>
          <a:lstStyle>
            <a:lvl1pPr>
              <a:defRPr/>
            </a:lvl1pPr>
          </a:lstStyle>
          <a:p>
            <a:pPr>
              <a:defRPr/>
            </a:pPr>
            <a:fld id="{A9033CBD-3D4D-4314-9C40-C447C5E4DAD4}" type="datetimeFigureOut">
              <a:rPr lang="pl-PL"/>
              <a:pPr>
                <a:defRPr/>
              </a:pPr>
              <a:t>20.04.2021</a:t>
            </a:fld>
            <a:endParaRPr lang="pl-PL"/>
          </a:p>
        </p:txBody>
      </p:sp>
      <p:sp>
        <p:nvSpPr>
          <p:cNvPr id="3" name="Symbol zastępczy stopki 4">
            <a:extLst>
              <a:ext uri="{FF2B5EF4-FFF2-40B4-BE49-F238E27FC236}">
                <a16:creationId xmlns:a16="http://schemas.microsoft.com/office/drawing/2014/main" id="{0A63C94C-1B11-4451-80BA-CCF3D8964F26}"/>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25D31A0A-AB23-4CD4-BC9E-A8CF20CB7D5B}"/>
              </a:ext>
            </a:extLst>
          </p:cNvPr>
          <p:cNvSpPr>
            <a:spLocks noGrp="1"/>
          </p:cNvSpPr>
          <p:nvPr>
            <p:ph type="sldNum" sz="quarter" idx="12"/>
          </p:nvPr>
        </p:nvSpPr>
        <p:spPr/>
        <p:txBody>
          <a:bodyPr/>
          <a:lstStyle>
            <a:lvl1pPr>
              <a:defRPr/>
            </a:lvl1pPr>
          </a:lstStyle>
          <a:p>
            <a:pPr>
              <a:defRPr/>
            </a:pPr>
            <a:fld id="{C8A933CC-6206-48D7-B84B-56639900916B}" type="slidenum">
              <a:rPr lang="pl-PL"/>
              <a:pPr>
                <a:defRPr/>
              </a:pPr>
              <a:t>‹#›</a:t>
            </a:fld>
            <a:endParaRPr lang="pl-PL"/>
          </a:p>
        </p:txBody>
      </p:sp>
    </p:spTree>
    <p:extLst>
      <p:ext uri="{BB962C8B-B14F-4D97-AF65-F5344CB8AC3E}">
        <p14:creationId xmlns:p14="http://schemas.microsoft.com/office/powerpoint/2010/main" val="183760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3">
            <a:extLst>
              <a:ext uri="{FF2B5EF4-FFF2-40B4-BE49-F238E27FC236}">
                <a16:creationId xmlns:a16="http://schemas.microsoft.com/office/drawing/2014/main" id="{91B6F941-675D-498E-91E7-FAA93A552857}"/>
              </a:ext>
            </a:extLst>
          </p:cNvPr>
          <p:cNvSpPr>
            <a:spLocks noGrp="1"/>
          </p:cNvSpPr>
          <p:nvPr>
            <p:ph type="dt" sz="half" idx="10"/>
          </p:nvPr>
        </p:nvSpPr>
        <p:spPr/>
        <p:txBody>
          <a:bodyPr/>
          <a:lstStyle>
            <a:lvl1pPr>
              <a:defRPr/>
            </a:lvl1pPr>
          </a:lstStyle>
          <a:p>
            <a:pPr>
              <a:defRPr/>
            </a:pPr>
            <a:fld id="{01EFFD76-8963-437E-BD19-DD03D9C32954}" type="datetimeFigureOut">
              <a:rPr lang="pl-PL"/>
              <a:pPr>
                <a:defRPr/>
              </a:pPr>
              <a:t>20.04.2021</a:t>
            </a:fld>
            <a:endParaRPr lang="pl-PL"/>
          </a:p>
        </p:txBody>
      </p:sp>
      <p:sp>
        <p:nvSpPr>
          <p:cNvPr id="6" name="Symbol zastępczy stopki 4">
            <a:extLst>
              <a:ext uri="{FF2B5EF4-FFF2-40B4-BE49-F238E27FC236}">
                <a16:creationId xmlns:a16="http://schemas.microsoft.com/office/drawing/2014/main" id="{899CB48C-6C58-4540-A981-2E111E892F6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E88333DD-5F7E-4E03-852B-54F7C73D3C67}"/>
              </a:ext>
            </a:extLst>
          </p:cNvPr>
          <p:cNvSpPr>
            <a:spLocks noGrp="1"/>
          </p:cNvSpPr>
          <p:nvPr>
            <p:ph type="sldNum" sz="quarter" idx="12"/>
          </p:nvPr>
        </p:nvSpPr>
        <p:spPr/>
        <p:txBody>
          <a:bodyPr/>
          <a:lstStyle>
            <a:lvl1pPr>
              <a:defRPr/>
            </a:lvl1pPr>
          </a:lstStyle>
          <a:p>
            <a:pPr>
              <a:defRPr/>
            </a:pPr>
            <a:fld id="{A84B1C15-D691-4761-930A-FC9999953A4D}" type="slidenum">
              <a:rPr lang="pl-PL"/>
              <a:pPr>
                <a:defRPr/>
              </a:pPr>
              <a:t>‹#›</a:t>
            </a:fld>
            <a:endParaRPr lang="pl-PL"/>
          </a:p>
        </p:txBody>
      </p:sp>
    </p:spTree>
    <p:extLst>
      <p:ext uri="{BB962C8B-B14F-4D97-AF65-F5344CB8AC3E}">
        <p14:creationId xmlns:p14="http://schemas.microsoft.com/office/powerpoint/2010/main" val="366341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3">
            <a:extLst>
              <a:ext uri="{FF2B5EF4-FFF2-40B4-BE49-F238E27FC236}">
                <a16:creationId xmlns:a16="http://schemas.microsoft.com/office/drawing/2014/main" id="{40AC145E-C864-47A8-A0C3-035970C175AE}"/>
              </a:ext>
            </a:extLst>
          </p:cNvPr>
          <p:cNvSpPr>
            <a:spLocks noGrp="1"/>
          </p:cNvSpPr>
          <p:nvPr>
            <p:ph type="dt" sz="half" idx="10"/>
          </p:nvPr>
        </p:nvSpPr>
        <p:spPr/>
        <p:txBody>
          <a:bodyPr/>
          <a:lstStyle>
            <a:lvl1pPr>
              <a:defRPr/>
            </a:lvl1pPr>
          </a:lstStyle>
          <a:p>
            <a:pPr>
              <a:defRPr/>
            </a:pPr>
            <a:fld id="{779CED1E-B2A5-4918-8F5F-75F9EEE9076B}" type="datetimeFigureOut">
              <a:rPr lang="pl-PL"/>
              <a:pPr>
                <a:defRPr/>
              </a:pPr>
              <a:t>20.04.2021</a:t>
            </a:fld>
            <a:endParaRPr lang="pl-PL"/>
          </a:p>
        </p:txBody>
      </p:sp>
      <p:sp>
        <p:nvSpPr>
          <p:cNvPr id="6" name="Symbol zastępczy stopki 4">
            <a:extLst>
              <a:ext uri="{FF2B5EF4-FFF2-40B4-BE49-F238E27FC236}">
                <a16:creationId xmlns:a16="http://schemas.microsoft.com/office/drawing/2014/main" id="{19F88485-C1C6-4E99-9497-A9BA8BD975A1}"/>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4E3ABD9A-B45A-44AA-A9E6-0761E4C87D57}"/>
              </a:ext>
            </a:extLst>
          </p:cNvPr>
          <p:cNvSpPr>
            <a:spLocks noGrp="1"/>
          </p:cNvSpPr>
          <p:nvPr>
            <p:ph type="sldNum" sz="quarter" idx="12"/>
          </p:nvPr>
        </p:nvSpPr>
        <p:spPr/>
        <p:txBody>
          <a:bodyPr/>
          <a:lstStyle>
            <a:lvl1pPr>
              <a:defRPr/>
            </a:lvl1pPr>
          </a:lstStyle>
          <a:p>
            <a:pPr>
              <a:defRPr/>
            </a:pPr>
            <a:fld id="{DA142377-1A21-44CD-A994-C0DB2E6CBBDC}" type="slidenum">
              <a:rPr lang="pl-PL"/>
              <a:pPr>
                <a:defRPr/>
              </a:pPr>
              <a:t>‹#›</a:t>
            </a:fld>
            <a:endParaRPr lang="pl-PL"/>
          </a:p>
        </p:txBody>
      </p:sp>
    </p:spTree>
    <p:extLst>
      <p:ext uri="{BB962C8B-B14F-4D97-AF65-F5344CB8AC3E}">
        <p14:creationId xmlns:p14="http://schemas.microsoft.com/office/powerpoint/2010/main" val="209105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06D92A6B-F17A-4432-8A7F-0BD42840FEF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9F209FF3-2C12-4A0F-86AE-366F841863F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Edytuj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72951B75-47E5-48CD-BFFB-30CFE5DB9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EB0FBB-8644-433D-B003-0239D15F0C49}" type="datetimeFigureOut">
              <a:rPr lang="pl-PL"/>
              <a:pPr>
                <a:defRPr/>
              </a:pPr>
              <a:t>20.04.2021</a:t>
            </a:fld>
            <a:endParaRPr lang="pl-PL"/>
          </a:p>
        </p:txBody>
      </p:sp>
      <p:sp>
        <p:nvSpPr>
          <p:cNvPr id="5" name="Symbol zastępczy stopki 4">
            <a:extLst>
              <a:ext uri="{FF2B5EF4-FFF2-40B4-BE49-F238E27FC236}">
                <a16:creationId xmlns:a16="http://schemas.microsoft.com/office/drawing/2014/main" id="{8AF2FD6B-EA2C-4313-9DC6-1A330C3DC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a:extLst>
              <a:ext uri="{FF2B5EF4-FFF2-40B4-BE49-F238E27FC236}">
                <a16:creationId xmlns:a16="http://schemas.microsoft.com/office/drawing/2014/main" id="{AB5050D7-CB87-4A6B-A443-0F76DBCBB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EFC2F00-56F5-470C-85C4-5627D62C5320}"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ztetl.org.pl/" TargetMode="External"/><Relationship Id="rId2" Type="http://schemas.openxmlformats.org/officeDocument/2006/relationships/slideLayout" Target="../slideLayouts/slideLayout1.xml"/><Relationship Id="rId1" Type="http://schemas.openxmlformats.org/officeDocument/2006/relationships/video" Target="https://www.youtube.com/embed/73PTLJddA6Q?feature=oembed" TargetMode="External"/><Relationship Id="rId5" Type="http://schemas.openxmlformats.org/officeDocument/2006/relationships/hyperlink" Target="https://youtu.be/73PTLJddA6Q"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www.izrael.badacz.org/historia/szoa_getto.html" TargetMode="External"/><Relationship Id="rId2" Type="http://schemas.openxmlformats.org/officeDocument/2006/relationships/hyperlink" Target="https://pl.qaz.wiki/wiki/History_of_the_Jews" TargetMode="External"/><Relationship Id="rId1" Type="http://schemas.openxmlformats.org/officeDocument/2006/relationships/slideLayout" Target="../slideLayouts/slideLayout2.xml"/><Relationship Id="rId5" Type="http://schemas.openxmlformats.org/officeDocument/2006/relationships/hyperlink" Target="https://www.sztetl.org.pl/" TargetMode="External"/><Relationship Id="rId4" Type="http://schemas.openxmlformats.org/officeDocument/2006/relationships/hyperlink" Target="https://shtetlroutes.eu/pl/leczna-karta-dziedzictwa-kulturoweg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az 4">
            <a:extLst>
              <a:ext uri="{FF2B5EF4-FFF2-40B4-BE49-F238E27FC236}">
                <a16:creationId xmlns:a16="http://schemas.microsoft.com/office/drawing/2014/main" id="{2F3E3EBE-0A7C-461E-AD23-0C8B714D0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12406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Miejsko-Gminna Biblioteka Publiczna w Łęcznej">
            <a:extLst>
              <a:ext uri="{FF2B5EF4-FFF2-40B4-BE49-F238E27FC236}">
                <a16:creationId xmlns:a16="http://schemas.microsoft.com/office/drawing/2014/main" id="{5CE3C85D-76C8-4BF1-B012-B2D7DE66A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314450"/>
            <a:ext cx="45561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634D673-B8BF-4C98-8810-9490021546A0}"/>
              </a:ext>
            </a:extLst>
          </p:cNvPr>
          <p:cNvSpPr>
            <a:spLocks noGrp="1" noChangeArrowheads="1"/>
          </p:cNvSpPr>
          <p:nvPr>
            <p:ph idx="1"/>
          </p:nvPr>
        </p:nvSpPr>
        <p:spPr>
          <a:xfrm>
            <a:off x="871538" y="955675"/>
            <a:ext cx="10448925" cy="4946650"/>
          </a:xfrm>
        </p:spPr>
        <p:txBody>
          <a:bodyPr anchor="ctr"/>
          <a:lstStyle/>
          <a:p>
            <a:pPr algn="ctr" eaLnBrk="1" hangingPunct="1">
              <a:buFont typeface="Arial" panose="020B0604020202020204" pitchFamily="34" charset="0"/>
              <a:buNone/>
            </a:pPr>
            <a:r>
              <a:rPr lang="pl-PL" altLang="pl-PL" b="1" dirty="0">
                <a:latin typeface="Arial" panose="020B0604020202020204" pitchFamily="34" charset="0"/>
                <a:cs typeface="Arial" panose="020B0604020202020204" pitchFamily="34" charset="0"/>
              </a:rPr>
              <a:t>  	</a:t>
            </a:r>
            <a:r>
              <a:rPr lang="pl-PL" altLang="pl-PL" sz="3200" b="1" dirty="0">
                <a:latin typeface="Arial Narrow" panose="020B0606020202030204" pitchFamily="34" charset="0"/>
                <a:cs typeface="Arial" panose="020B0604020202020204" pitchFamily="34" charset="0"/>
              </a:rPr>
              <a:t>Po utworzeniu getta nadzór przejęli Ukraińcy, którzy zostali przeszkoleni przez hitlerowców w obozie koncentracyjnym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w Trawnikach. Niemniej jednak ogrodzenie segregacyjne pomiędzy gminami żydowskimi i polskimi zostało zbudowane dopiero w 1942 r. W styczniu 1940 r. Naziści utworzyli lokalny </a:t>
            </a:r>
            <a:r>
              <a:rPr lang="pl-PL" altLang="pl-PL" sz="3200" b="1" dirty="0" err="1">
                <a:latin typeface="Arial Narrow" panose="020B0606020202030204" pitchFamily="34" charset="0"/>
                <a:cs typeface="Arial" panose="020B0604020202020204" pitchFamily="34" charset="0"/>
              </a:rPr>
              <a:t>Judenrat</a:t>
            </a:r>
            <a:r>
              <a:rPr lang="pl-PL" altLang="pl-PL" sz="3200" b="1" dirty="0">
                <a:latin typeface="Arial Narrow" panose="020B0606020202030204" pitchFamily="34" charset="0"/>
                <a:cs typeface="Arial" panose="020B0604020202020204" pitchFamily="34" charset="0"/>
              </a:rPr>
              <a:t>, składający się z 12 członków. Na czele </a:t>
            </a:r>
            <a:r>
              <a:rPr lang="pl-PL" altLang="pl-PL" sz="3200" b="1" dirty="0" err="1">
                <a:latin typeface="Arial Narrow" panose="020B0606020202030204" pitchFamily="34" charset="0"/>
                <a:cs typeface="Arial" panose="020B0604020202020204" pitchFamily="34" charset="0"/>
              </a:rPr>
              <a:t>Judenrat</a:t>
            </a:r>
            <a:r>
              <a:rPr lang="pl-PL" altLang="pl-PL" sz="3200" b="1" dirty="0">
                <a:latin typeface="Arial Narrow" panose="020B0606020202030204" pitchFamily="34" charset="0"/>
                <a:cs typeface="Arial" panose="020B0604020202020204" pitchFamily="34" charset="0"/>
              </a:rPr>
              <a:t> stał Icek Chaim </a:t>
            </a:r>
            <a:r>
              <a:rPr lang="pl-PL" altLang="pl-PL" sz="3200" b="1" dirty="0" err="1">
                <a:latin typeface="Arial Narrow" panose="020B0606020202030204" pitchFamily="34" charset="0"/>
                <a:cs typeface="Arial" panose="020B0604020202020204" pitchFamily="34" charset="0"/>
              </a:rPr>
              <a:t>Fruchtman</a:t>
            </a:r>
            <a:r>
              <a:rPr lang="pl-PL" altLang="pl-PL" sz="3200" b="1" dirty="0">
                <a:latin typeface="Arial Narrow" panose="020B0606020202030204" pitchFamily="34" charset="0"/>
                <a:cs typeface="Arial" panose="020B0604020202020204" pitchFamily="34" charset="0"/>
              </a:rPr>
              <a:t>.</a:t>
            </a:r>
            <a:endParaRPr lang="pl-PL" altLang="pl-PL" sz="3200" dirty="0">
              <a:latin typeface="Arial Narrow" panose="020B0606020202030204" pitchFamily="34" charset="0"/>
              <a:cs typeface="Arial" panose="020B0604020202020204" pitchFamily="34" charset="0"/>
            </a:endParaRPr>
          </a:p>
          <a:p>
            <a:pPr algn="ctr" eaLnBrk="1" hangingPunct="1"/>
            <a:endParaRPr lang="pl-PL" altLang="pl-PL" sz="3200" dirty="0">
              <a:latin typeface="Arial Narrow" panose="020B0606020202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474AE42-FB19-4A28-BF1A-514B52803D6B}"/>
              </a:ext>
            </a:extLst>
          </p:cNvPr>
          <p:cNvSpPr>
            <a:spLocks noGrp="1" noChangeArrowheads="1"/>
          </p:cNvSpPr>
          <p:nvPr>
            <p:ph idx="1"/>
          </p:nvPr>
        </p:nvSpPr>
        <p:spPr>
          <a:xfrm>
            <a:off x="701675" y="315913"/>
            <a:ext cx="10639425" cy="5514975"/>
          </a:xfrm>
        </p:spPr>
        <p:txBody>
          <a:bodyPr/>
          <a:lstStyle/>
          <a:p>
            <a:pPr lvl="1" algn="ctr" eaLnBrk="1" hangingPunct="1">
              <a:buFont typeface="Arial" panose="020B0604020202020204" pitchFamily="34" charset="0"/>
              <a:buNone/>
            </a:pPr>
            <a:r>
              <a:rPr lang="pl-PL" altLang="pl-PL" sz="3200" b="1" dirty="0">
                <a:latin typeface="Arial Narrow" panose="020B0606020202030204" pitchFamily="34" charset="0"/>
              </a:rPr>
              <a:t> </a:t>
            </a:r>
            <a:r>
              <a:rPr lang="pl-PL" altLang="pl-PL" sz="3200" b="1" dirty="0">
                <a:latin typeface="Arial Narrow" panose="020B0606020202030204" pitchFamily="34" charset="0"/>
                <a:cs typeface="Arial" panose="020B0604020202020204" pitchFamily="34" charset="0"/>
              </a:rPr>
              <a:t>W lipcu 1940 r. Powstał Żydowski Lokalny Komitet Samopomocy. Przewodniczącym komitetu był  Icek </a:t>
            </a:r>
            <a:r>
              <a:rPr lang="pl-PL" altLang="pl-PL" sz="3200" b="1" dirty="0" err="1">
                <a:latin typeface="Arial Narrow" panose="020B0606020202030204" pitchFamily="34" charset="0"/>
                <a:cs typeface="Arial" panose="020B0604020202020204" pitchFamily="34" charset="0"/>
              </a:rPr>
              <a:t>Zylberstein</a:t>
            </a:r>
            <a:r>
              <a:rPr lang="pl-PL" altLang="pl-PL" sz="3200" b="1" dirty="0">
                <a:latin typeface="Arial Narrow" panose="020B0606020202030204" pitchFamily="34" charset="0"/>
                <a:cs typeface="Arial" panose="020B0604020202020204" pitchFamily="34" charset="0"/>
              </a:rPr>
              <a:t>. Służba zdrowia powstała w 1940 roku,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a ogólnodostępna kuchnia w 1941 roku. W okresie od marca do lipca 1942 r. do getta  Łęczna przybyli Żydzi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z Czechosłowacji i Czech. Ludność getta wzrosła z 2191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w marcu 1941 r. Do 3000 w październiku 1942 r. Pierwszy transport do obozu zagłady w Sobiborze odbył się 25 października 1942 r. Około 3000 osób, głównie starszych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i dzieci, zostało wysłanych. </a:t>
            </a:r>
          </a:p>
          <a:p>
            <a:pPr lvl="1"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We wrześniu 1943r. Niemcy zamordowali 23 Żydów przy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ul. Kanałowej i 50 przy ul. Łańcuchowskiej.</a:t>
            </a:r>
          </a:p>
          <a:p>
            <a:pPr lvl="1"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W 1943 r. Hitlerowcy zamordowali 970 Żydów w święto </a:t>
            </a:r>
            <a:r>
              <a:rPr lang="pl-PL" altLang="pl-PL" sz="3200" b="1" dirty="0" err="1">
                <a:latin typeface="Arial Narrow" panose="020B0606020202030204" pitchFamily="34" charset="0"/>
                <a:cs typeface="Arial" panose="020B0604020202020204" pitchFamily="34" charset="0"/>
              </a:rPr>
              <a:t>Jom</a:t>
            </a:r>
            <a:r>
              <a:rPr lang="pl-PL" altLang="pl-PL" sz="3200" b="1" dirty="0">
                <a:latin typeface="Arial Narrow" panose="020B0606020202030204" pitchFamily="34" charset="0"/>
                <a:cs typeface="Arial" panose="020B0604020202020204" pitchFamily="34" charset="0"/>
              </a:rPr>
              <a:t> </a:t>
            </a:r>
            <a:r>
              <a:rPr lang="pl-PL" altLang="pl-PL" sz="3200" b="1" dirty="0" err="1">
                <a:latin typeface="Arial Narrow" panose="020B0606020202030204" pitchFamily="34" charset="0"/>
                <a:cs typeface="Arial" panose="020B0604020202020204" pitchFamily="34" charset="0"/>
              </a:rPr>
              <a:t>Kippur</a:t>
            </a:r>
            <a:r>
              <a:rPr lang="pl-PL" altLang="pl-PL" sz="3200" b="1" dirty="0">
                <a:latin typeface="Arial Narrow" panose="020B0606020202030204" pitchFamily="34" charset="0"/>
                <a:cs typeface="Arial" panose="020B0604020202020204" pitchFamily="34" charset="0"/>
              </a:rPr>
              <a:t>. </a:t>
            </a:r>
            <a:endParaRPr lang="pl-PL" altLang="pl-PL" sz="3200" dirty="0">
              <a:latin typeface="Arial Narrow" panose="020B0606020202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55E3AF1-6E8B-4DE4-B3BA-82A9BB61C334}"/>
              </a:ext>
            </a:extLst>
          </p:cNvPr>
          <p:cNvSpPr>
            <a:spLocks noGrp="1" noChangeArrowheads="1"/>
          </p:cNvSpPr>
          <p:nvPr>
            <p:ph idx="1"/>
          </p:nvPr>
        </p:nvSpPr>
        <p:spPr>
          <a:xfrm>
            <a:off x="687388" y="400050"/>
            <a:ext cx="10817225" cy="6057900"/>
          </a:xfrm>
        </p:spPr>
        <p:txBody>
          <a:bodyPr anchor="ctr"/>
          <a:lstStyle/>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Żydów zabijano nie tylko grupowo, ale i indywidualnie. </a:t>
            </a:r>
          </a:p>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	Dokonano tego w późniejszej fazie mordów, szukając ukrywających się w zakamarkach getta. Ranni, którzy próbowali się ukryć, również zostali trafieni śmiertelnymi ciosami.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Dla pewności Niemcy wrzucili granaty ręczne do dołu, w którym leżały zwłoki. Następnie żydowskim policjantom nakazano przykryć ciała warstwą ziemi”. </a:t>
            </a:r>
            <a:endParaRPr lang="pl-PL" altLang="pl-PL" sz="3200"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80A78A-D665-4722-A297-A682E80B6C04}"/>
              </a:ext>
            </a:extLst>
          </p:cNvPr>
          <p:cNvSpPr>
            <a:spLocks noGrp="1" noChangeArrowheads="1"/>
          </p:cNvSpPr>
          <p:nvPr>
            <p:ph idx="1"/>
          </p:nvPr>
        </p:nvSpPr>
        <p:spPr>
          <a:xfrm>
            <a:off x="744538" y="603250"/>
            <a:ext cx="10702925" cy="5651500"/>
          </a:xfrm>
        </p:spPr>
        <p:txBody>
          <a:bodyPr anchor="ctr"/>
          <a:lstStyle/>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Podczas Holokaustu hitlerowcy zamordowali około 2500 Żydów, którzy przed wojną mieszkali w Łęcznej. Większość z nich trafiła do Sobiboru w trzech deportacjach - pierwsza w kwietniu lub maju 1942 r. (200 osób), 23 października 1942 r. (3000 osób)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i 29 kwietnia 1943 r. (300 osób). Po Holokauście społeczność żydowska w Łęcznej przestała istnieć.</a:t>
            </a:r>
            <a:endParaRPr lang="pl-PL" altLang="pl-PL" sz="3200" dirty="0">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19E2004-9DF5-41C1-80A8-75C21C6D32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78113" y="1149350"/>
            <a:ext cx="6835775" cy="4559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Prostokąt 4">
            <a:extLst>
              <a:ext uri="{FF2B5EF4-FFF2-40B4-BE49-F238E27FC236}">
                <a16:creationId xmlns:a16="http://schemas.microsoft.com/office/drawing/2014/main" id="{1F1776C6-BDF3-4DB5-90A7-4AEE12CC0A53}"/>
              </a:ext>
            </a:extLst>
          </p:cNvPr>
          <p:cNvSpPr>
            <a:spLocks noChangeArrowheads="1"/>
          </p:cNvSpPr>
          <p:nvPr/>
        </p:nvSpPr>
        <p:spPr bwMode="auto">
          <a:xfrm>
            <a:off x="2306347" y="5338762"/>
            <a:ext cx="578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pl-PL" altLang="pl-PL" sz="1800" dirty="0"/>
              <a:t>http://www.izrael.badacz.org/historia/szoa_getto.html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E3AFBA8-3C3D-4FEA-AFF2-7059FC7463D2}"/>
              </a:ext>
            </a:extLst>
          </p:cNvPr>
          <p:cNvSpPr>
            <a:spLocks noGrp="1" noChangeArrowheads="1"/>
          </p:cNvSpPr>
          <p:nvPr>
            <p:ph type="ctrTitle"/>
          </p:nvPr>
        </p:nvSpPr>
        <p:spPr>
          <a:xfrm>
            <a:off x="546681" y="229684"/>
            <a:ext cx="11098635" cy="710739"/>
          </a:xfrm>
        </p:spPr>
        <p:txBody>
          <a:bodyPr/>
          <a:lstStyle/>
          <a:p>
            <a:pPr algn="l" eaLnBrk="1" hangingPunct="1"/>
            <a:r>
              <a:rPr lang="pl-PL" altLang="pl-PL" sz="2800" b="1" i="1" dirty="0"/>
              <a:t>Wywiad z ocalałym w Holocauście mieszkańcem Łęcznej Romanem </a:t>
            </a:r>
            <a:r>
              <a:rPr lang="pl-PL" altLang="pl-PL" sz="2800" b="1" i="1" dirty="0" err="1"/>
              <a:t>Litmanem</a:t>
            </a:r>
            <a:endParaRPr lang="pl-PL" altLang="pl-PL" sz="2800" b="1" i="1" dirty="0"/>
          </a:p>
        </p:txBody>
      </p:sp>
      <p:sp>
        <p:nvSpPr>
          <p:cNvPr id="18436" name="Prostokąt 4">
            <a:extLst>
              <a:ext uri="{FF2B5EF4-FFF2-40B4-BE49-F238E27FC236}">
                <a16:creationId xmlns:a16="http://schemas.microsoft.com/office/drawing/2014/main" id="{11956C29-D531-424F-8C2B-98234434EC6B}"/>
              </a:ext>
            </a:extLst>
          </p:cNvPr>
          <p:cNvSpPr>
            <a:spLocks noChangeArrowheads="1"/>
          </p:cNvSpPr>
          <p:nvPr/>
        </p:nvSpPr>
        <p:spPr bwMode="auto">
          <a:xfrm>
            <a:off x="872453" y="5427987"/>
            <a:ext cx="104470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b="1" dirty="0"/>
              <a:t>Roman </a:t>
            </a:r>
            <a:r>
              <a:rPr lang="pl-PL" altLang="pl-PL" sz="2400" b="1" dirty="0" err="1"/>
              <a:t>Litman</a:t>
            </a:r>
            <a:r>
              <a:rPr lang="pl-PL" altLang="pl-PL" sz="2400" b="1" dirty="0"/>
              <a:t> opowiada o swoim dzieciństwie w Łęcznej, wojennej tułaczce po ZSRR oraz życiu w Lublinie w czasach PRL. Wywiad przeprowadził K. Bielawski dla portalu </a:t>
            </a:r>
            <a:r>
              <a:rPr lang="pl-PL" altLang="pl-PL" sz="2400" b="1" dirty="0">
                <a:hlinkClick r:id="rId3"/>
              </a:rPr>
              <a:t>www.sztetl.org.pl</a:t>
            </a:r>
            <a:endParaRPr lang="pl-PL" altLang="pl-PL" sz="2400" b="1" dirty="0"/>
          </a:p>
        </p:txBody>
      </p:sp>
      <p:pic>
        <p:nvPicPr>
          <p:cNvPr id="2" name="Multimedia online 1" title="Wywiad z Romanem Litmanem">
            <a:hlinkClick r:id="" action="ppaction://media"/>
            <a:extLst>
              <a:ext uri="{FF2B5EF4-FFF2-40B4-BE49-F238E27FC236}">
                <a16:creationId xmlns:a16="http://schemas.microsoft.com/office/drawing/2014/main" id="{5E082375-0CC9-4593-8F8F-3406947FE3A9}"/>
              </a:ext>
            </a:extLst>
          </p:cNvPr>
          <p:cNvPicPr>
            <a:picLocks noRot="1" noChangeAspect="1"/>
          </p:cNvPicPr>
          <p:nvPr>
            <a:videoFile r:link="rId1"/>
          </p:nvPr>
        </p:nvPicPr>
        <p:blipFill>
          <a:blip r:embed="rId4"/>
          <a:stretch>
            <a:fillRect/>
          </a:stretch>
        </p:blipFill>
        <p:spPr>
          <a:xfrm>
            <a:off x="2724789" y="1122810"/>
            <a:ext cx="6742418" cy="3809466"/>
          </a:xfrm>
          <a:prstGeom prst="rect">
            <a:avLst/>
          </a:prstGeom>
        </p:spPr>
      </p:pic>
      <p:sp>
        <p:nvSpPr>
          <p:cNvPr id="6" name="pole tekstowe 5">
            <a:extLst>
              <a:ext uri="{FF2B5EF4-FFF2-40B4-BE49-F238E27FC236}">
                <a16:creationId xmlns:a16="http://schemas.microsoft.com/office/drawing/2014/main" id="{B240C072-5391-422D-B8B3-0E268A8B18D7}"/>
              </a:ext>
            </a:extLst>
          </p:cNvPr>
          <p:cNvSpPr txBox="1"/>
          <p:nvPr/>
        </p:nvSpPr>
        <p:spPr>
          <a:xfrm>
            <a:off x="3047998" y="4891318"/>
            <a:ext cx="6096000" cy="369332"/>
          </a:xfrm>
          <a:prstGeom prst="rect">
            <a:avLst/>
          </a:prstGeom>
          <a:noFill/>
        </p:spPr>
        <p:txBody>
          <a:bodyPr wrap="square">
            <a:spAutoFit/>
          </a:bodyPr>
          <a:lstStyle/>
          <a:p>
            <a:pPr algn="ctr"/>
            <a:r>
              <a:rPr lang="pl-PL" dirty="0">
                <a:hlinkClick r:id="rId5"/>
              </a:rPr>
              <a:t>https://youtu.be/73PTLJddA6Q</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D060FB-4604-4640-BAE7-30898D28D7B4}"/>
              </a:ext>
            </a:extLst>
          </p:cNvPr>
          <p:cNvSpPr>
            <a:spLocks noGrp="1" noChangeArrowheads="1"/>
          </p:cNvSpPr>
          <p:nvPr>
            <p:ph type="title"/>
          </p:nvPr>
        </p:nvSpPr>
        <p:spPr/>
        <p:txBody>
          <a:bodyPr/>
          <a:lstStyle/>
          <a:p>
            <a:pPr eaLnBrk="1" hangingPunct="1"/>
            <a:r>
              <a:rPr lang="pl-PL" altLang="pl-PL" dirty="0"/>
              <a:t>Bibliografia:</a:t>
            </a:r>
          </a:p>
        </p:txBody>
      </p:sp>
      <p:sp>
        <p:nvSpPr>
          <p:cNvPr id="3" name="Symbol zastępczy zawartości 2">
            <a:extLst>
              <a:ext uri="{FF2B5EF4-FFF2-40B4-BE49-F238E27FC236}">
                <a16:creationId xmlns:a16="http://schemas.microsoft.com/office/drawing/2014/main" id="{18B990DA-3DEB-4CA3-96FC-A6E2324C98F9}"/>
              </a:ext>
            </a:extLst>
          </p:cNvPr>
          <p:cNvSpPr>
            <a:spLocks noGrp="1"/>
          </p:cNvSpPr>
          <p:nvPr>
            <p:ph idx="1"/>
          </p:nvPr>
        </p:nvSpPr>
        <p:spPr>
          <a:xfrm>
            <a:off x="838200" y="1817688"/>
            <a:ext cx="10564813" cy="4327525"/>
          </a:xfrm>
        </p:spPr>
        <p:txBody>
          <a:bodyPr rtlCol="0">
            <a:normAutofit/>
          </a:bodyPr>
          <a:lstStyle/>
          <a:p>
            <a:pPr marL="342900" indent="-342900" eaLnBrk="1" fontAlgn="auto" hangingPunct="1">
              <a:spcAft>
                <a:spcPts val="0"/>
              </a:spcAft>
              <a:buFont typeface="+mj-lt"/>
              <a:buAutoNum type="arabicPeriod"/>
              <a:defRPr/>
            </a:pPr>
            <a:r>
              <a:rPr lang="pl-PL" sz="1800" dirty="0"/>
              <a:t>W. Wieczorek: Szkice z prowincji, Warszawa 1968 </a:t>
            </a:r>
          </a:p>
          <a:p>
            <a:pPr marL="342900" indent="-342900" eaLnBrk="1" fontAlgn="auto" hangingPunct="1">
              <a:spcAft>
                <a:spcPts val="0"/>
              </a:spcAft>
              <a:buFont typeface="Arial" panose="020B0604020202020204" pitchFamily="34" charset="0"/>
              <a:buNone/>
              <a:defRPr/>
            </a:pPr>
            <a:r>
              <a:rPr lang="pl-PL" sz="1800" dirty="0"/>
              <a:t>2.   </a:t>
            </a:r>
            <a:r>
              <a:rPr lang="pl-PL" sz="1800" dirty="0">
                <a:hlinkClick r:id="rId2"/>
              </a:rPr>
              <a:t>https://pl.qaz.wiki/wiki/History_of_the_Jews</a:t>
            </a:r>
            <a:endParaRPr lang="pl-PL" sz="1800" dirty="0"/>
          </a:p>
          <a:p>
            <a:pPr marL="342900" indent="-342900" eaLnBrk="1" fontAlgn="auto" hangingPunct="1">
              <a:spcAft>
                <a:spcPts val="0"/>
              </a:spcAft>
              <a:buFont typeface="Arial" panose="020B0604020202020204" pitchFamily="34" charset="0"/>
              <a:buNone/>
              <a:defRPr/>
            </a:pPr>
            <a:r>
              <a:rPr lang="pl-PL" sz="1800" dirty="0"/>
              <a:t>3.   </a:t>
            </a:r>
            <a:r>
              <a:rPr lang="pl-PL" sz="1800" dirty="0">
                <a:hlinkClick r:id="rId3"/>
              </a:rPr>
              <a:t>http://www.izrael.badacz.org/historia/szoa_getto.html</a:t>
            </a:r>
            <a:endParaRPr lang="pl-PL" sz="1800" dirty="0"/>
          </a:p>
          <a:p>
            <a:pPr eaLnBrk="1" fontAlgn="auto" hangingPunct="1">
              <a:spcAft>
                <a:spcPts val="0"/>
              </a:spcAft>
              <a:buFont typeface="Arial" panose="020B0604020202020204" pitchFamily="34" charset="0"/>
              <a:buNone/>
              <a:defRPr/>
            </a:pPr>
            <a:r>
              <a:rPr lang="pl-PL" sz="1800" dirty="0"/>
              <a:t>4.   </a:t>
            </a:r>
            <a:r>
              <a:rPr lang="pl-PL" sz="1800" dirty="0">
                <a:hlinkClick r:id="rId4"/>
              </a:rPr>
              <a:t>https://shtetlroutes.eu/pl/leczna-karta-dziedzictwa-kulturowego/</a:t>
            </a:r>
            <a:endParaRPr lang="pl-PL" sz="1800" dirty="0"/>
          </a:p>
          <a:p>
            <a:pPr eaLnBrk="1" fontAlgn="auto" hangingPunct="1">
              <a:spcAft>
                <a:spcPts val="0"/>
              </a:spcAft>
              <a:buFont typeface="Arial" panose="020B0604020202020204" pitchFamily="34" charset="0"/>
              <a:buNone/>
              <a:defRPr/>
            </a:pPr>
            <a:r>
              <a:rPr lang="pl-PL" sz="1800" dirty="0"/>
              <a:t>5.   </a:t>
            </a:r>
            <a:r>
              <a:rPr lang="pl-PL" sz="1800" dirty="0">
                <a:hlinkClick r:id="rId5"/>
              </a:rPr>
              <a:t>https://www.sztetl.org.pl</a:t>
            </a:r>
            <a:endParaRPr lang="pl-PL" sz="1800" dirty="0"/>
          </a:p>
          <a:p>
            <a:pPr eaLnBrk="1" fontAlgn="auto" hangingPunct="1">
              <a:spcAft>
                <a:spcPts val="0"/>
              </a:spcAft>
              <a:buFont typeface="Arial" panose="020B0604020202020204" pitchFamily="34" charset="0"/>
              <a:buNone/>
              <a:defRPr/>
            </a:pPr>
            <a:endParaRPr lang="pl-PL"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0C7E91-D8ED-4356-9804-39322B657BCB}"/>
              </a:ext>
            </a:extLst>
          </p:cNvPr>
          <p:cNvSpPr>
            <a:spLocks noGrp="1" noChangeArrowheads="1"/>
          </p:cNvSpPr>
          <p:nvPr>
            <p:ph type="title"/>
          </p:nvPr>
        </p:nvSpPr>
        <p:spPr>
          <a:xfrm>
            <a:off x="977900" y="1309688"/>
            <a:ext cx="10375900" cy="4238625"/>
          </a:xfrm>
        </p:spPr>
        <p:txBody>
          <a:bodyPr/>
          <a:lstStyle/>
          <a:p>
            <a:pPr algn="ctr" eaLnBrk="1" hangingPunct="1">
              <a:lnSpc>
                <a:spcPct val="150000"/>
              </a:lnSpc>
            </a:pPr>
            <a:r>
              <a:rPr lang="pl-PL" altLang="pl-PL" b="1" dirty="0">
                <a:latin typeface="Arial Narrow" panose="020B0606020202030204" pitchFamily="34" charset="0"/>
                <a:cs typeface="Arial" panose="020B0604020202020204" pitchFamily="34" charset="0"/>
              </a:rPr>
              <a:t>Wspomnienie o ludności żydowskiej </a:t>
            </a:r>
            <a:br>
              <a:rPr lang="pl-PL" altLang="pl-PL" b="1" dirty="0">
                <a:latin typeface="Arial Narrow" panose="020B0606020202030204" pitchFamily="34" charset="0"/>
                <a:cs typeface="Arial" panose="020B0604020202020204" pitchFamily="34" charset="0"/>
              </a:rPr>
            </a:br>
            <a:r>
              <a:rPr lang="pl-PL" altLang="pl-PL" b="1" dirty="0">
                <a:latin typeface="Arial Narrow" panose="020B0606020202030204" pitchFamily="34" charset="0"/>
                <a:cs typeface="Arial" panose="020B0604020202020204" pitchFamily="34" charset="0"/>
              </a:rPr>
              <a:t>w Łęcznej w okresie II wojny światowej.</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E0854D-2C91-48E7-8347-D5A637E0BE6E}"/>
              </a:ext>
            </a:extLst>
          </p:cNvPr>
          <p:cNvSpPr>
            <a:spLocks noGrp="1"/>
          </p:cNvSpPr>
          <p:nvPr>
            <p:ph type="title"/>
          </p:nvPr>
        </p:nvSpPr>
        <p:spPr>
          <a:xfrm>
            <a:off x="693738" y="588963"/>
            <a:ext cx="10660062" cy="5611812"/>
          </a:xfrm>
        </p:spPr>
        <p:txBody>
          <a:bodyPr rtlCol="0">
            <a:normAutofit fontScale="90000"/>
          </a:bodyPr>
          <a:lstStyle/>
          <a:p>
            <a:pPr algn="ctr" eaLnBrk="1" fontAlgn="auto" hangingPunct="1">
              <a:spcAft>
                <a:spcPts val="0"/>
              </a:spcAft>
              <a:defRPr/>
            </a:pPr>
            <a:br>
              <a:rPr lang="pl-PL" dirty="0"/>
            </a:br>
            <a:br>
              <a:rPr lang="pl-PL" dirty="0"/>
            </a:br>
            <a:br>
              <a:rPr lang="pl-PL" dirty="0"/>
            </a:br>
            <a:br>
              <a:rPr lang="pl-PL" dirty="0"/>
            </a:br>
            <a:br>
              <a:rPr lang="pl-PL" dirty="0"/>
            </a:br>
            <a:br>
              <a:rPr lang="pl-PL" dirty="0"/>
            </a:br>
            <a:br>
              <a:rPr lang="pl-PL" dirty="0"/>
            </a:br>
            <a:br>
              <a:rPr lang="pl-PL" dirty="0"/>
            </a:br>
            <a:r>
              <a:rPr lang="pl-PL" sz="3600" b="1" dirty="0">
                <a:latin typeface="Arial Narrow" panose="020B0606020202030204" pitchFamily="34" charset="0"/>
              </a:rPr>
              <a:t>Od jesieni 1939 roku władze hitlerowskie rozpoczęły </a:t>
            </a:r>
            <a:br>
              <a:rPr lang="pl-PL" sz="3600" b="1" dirty="0">
                <a:latin typeface="Arial Narrow" panose="020B0606020202030204" pitchFamily="34" charset="0"/>
              </a:rPr>
            </a:br>
            <a:r>
              <a:rPr lang="pl-PL" sz="3600" b="1" dirty="0">
                <a:latin typeface="Arial Narrow" panose="020B0606020202030204" pitchFamily="34" charset="0"/>
              </a:rPr>
              <a:t>na terytoriach okupowanych organizować getta. 	</a:t>
            </a:r>
            <a:br>
              <a:rPr lang="pl-PL" sz="3600" b="1" dirty="0">
                <a:latin typeface="Arial Narrow" panose="020B0606020202030204" pitchFamily="34" charset="0"/>
              </a:rPr>
            </a:br>
            <a:r>
              <a:rPr lang="pl-PL" sz="3600" b="1" dirty="0">
                <a:latin typeface="Arial Narrow" panose="020B0606020202030204" pitchFamily="34" charset="0"/>
              </a:rPr>
              <a:t>			</a:t>
            </a:r>
            <a:br>
              <a:rPr lang="pl-PL" sz="3600" b="1" dirty="0">
                <a:latin typeface="Arial Narrow" panose="020B0606020202030204" pitchFamily="34" charset="0"/>
              </a:rPr>
            </a:br>
            <a:r>
              <a:rPr lang="pl-PL" sz="3600" b="1" dirty="0">
                <a:latin typeface="Arial Narrow" panose="020B0606020202030204" pitchFamily="34" charset="0"/>
              </a:rPr>
              <a:t>Były to izolowane zamknięte dzielnice w miastach lub ośrodki miejskie i wiejskie, przeznaczone wyłącznie dla Żydów. 	</a:t>
            </a:r>
            <a:br>
              <a:rPr lang="pl-PL" sz="3600" b="1" dirty="0">
                <a:latin typeface="Arial Narrow" panose="020B0606020202030204" pitchFamily="34" charset="0"/>
              </a:rPr>
            </a:br>
            <a:br>
              <a:rPr lang="pl-PL" sz="3600" b="1" dirty="0">
                <a:latin typeface="Arial Narrow" panose="020B0606020202030204" pitchFamily="34" charset="0"/>
              </a:rPr>
            </a:br>
            <a:r>
              <a:rPr lang="pl-PL" sz="3600" b="1" dirty="0">
                <a:latin typeface="Arial Narrow" panose="020B0606020202030204" pitchFamily="34" charset="0"/>
              </a:rPr>
              <a:t>Getta były skrajnym przykładem niemieckiej polityki dyskryminacji rasowej i środkiem eksterminacji ludności żydowskiej.</a:t>
            </a:r>
            <a:br>
              <a:rPr lang="pl-PL" sz="3600" b="1" dirty="0">
                <a:latin typeface="Arial Narrow" panose="020B0606020202030204" pitchFamily="34" charset="0"/>
              </a:rPr>
            </a:br>
            <a:br>
              <a:rPr lang="pl-PL" sz="3600" b="1" dirty="0">
                <a:latin typeface="Arial Narrow" panose="020B0606020202030204" pitchFamily="34" charset="0"/>
              </a:rPr>
            </a:br>
            <a:br>
              <a:rPr lang="pl-PL" sz="4000" b="1" dirty="0">
                <a:latin typeface="Arial Narrow" panose="020B0606020202030204" pitchFamily="34" charset="0"/>
              </a:rPr>
            </a:br>
            <a:br>
              <a:rPr lang="pl-PL" dirty="0"/>
            </a:br>
            <a:br>
              <a:rPr lang="pl-PL" dirty="0"/>
            </a:br>
            <a:br>
              <a:rPr lang="pl-PL" dirty="0"/>
            </a:br>
            <a:br>
              <a:rPr lang="pl-PL" dirty="0"/>
            </a:br>
            <a:br>
              <a:rPr lang="pl-PL" dirty="0"/>
            </a:br>
            <a:br>
              <a:rPr lang="pl-PL" dirty="0"/>
            </a:br>
            <a:endParaRPr lang="pl-PL"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9D3584-8C48-4FBB-9AA2-885D9BC4F068}"/>
              </a:ext>
            </a:extLst>
          </p:cNvPr>
          <p:cNvSpPr>
            <a:spLocks noGrp="1"/>
          </p:cNvSpPr>
          <p:nvPr>
            <p:ph type="title"/>
          </p:nvPr>
        </p:nvSpPr>
        <p:spPr>
          <a:xfrm>
            <a:off x="935038" y="365125"/>
            <a:ext cx="10418762" cy="4964113"/>
          </a:xfrm>
        </p:spPr>
        <p:txBody>
          <a:bodyPr rtlCol="0">
            <a:noAutofit/>
          </a:bodyPr>
          <a:lstStyle/>
          <a:p>
            <a:pPr eaLnBrk="1" fontAlgn="auto" hangingPunct="1">
              <a:spcAft>
                <a:spcPts val="0"/>
              </a:spcAft>
              <a:defRPr/>
            </a:pP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br>
              <a:rPr lang="pl-PL" sz="3200" dirty="0">
                <a:latin typeface="+mn-lt"/>
              </a:rPr>
            </a:br>
            <a:endParaRPr lang="pl-PL" sz="3200" dirty="0">
              <a:latin typeface="+mn-lt"/>
            </a:endParaRPr>
          </a:p>
        </p:txBody>
      </p:sp>
      <p:sp>
        <p:nvSpPr>
          <p:cNvPr id="3" name="Symbol zastępczy zawartości 2">
            <a:extLst>
              <a:ext uri="{FF2B5EF4-FFF2-40B4-BE49-F238E27FC236}">
                <a16:creationId xmlns:a16="http://schemas.microsoft.com/office/drawing/2014/main" id="{98B2CF64-75FD-4D53-9A42-F28463258548}"/>
              </a:ext>
            </a:extLst>
          </p:cNvPr>
          <p:cNvSpPr>
            <a:spLocks noGrp="1" noChangeArrowheads="1"/>
          </p:cNvSpPr>
          <p:nvPr>
            <p:ph idx="1"/>
          </p:nvPr>
        </p:nvSpPr>
        <p:spPr>
          <a:xfrm>
            <a:off x="839788" y="530225"/>
            <a:ext cx="10512425" cy="5797550"/>
          </a:xfrm>
        </p:spPr>
        <p:txBody>
          <a:bodyPr/>
          <a:lstStyle/>
          <a:p>
            <a:pPr marL="0" indent="0" eaLnBrk="1" hangingPunct="1">
              <a:buFont typeface="Arial" panose="020B0604020202020204" pitchFamily="34" charset="0"/>
              <a:buNone/>
            </a:pPr>
            <a:r>
              <a:rPr lang="pl-PL" altLang="pl-PL" sz="4000" dirty="0"/>
              <a:t>	</a:t>
            </a:r>
            <a:endParaRPr lang="pl-PL" altLang="pl-PL" sz="3200" dirty="0">
              <a:latin typeface="Arial Narrow" panose="020B0606020202030204" pitchFamily="34" charset="0"/>
            </a:endParaRPr>
          </a:p>
          <a:p>
            <a:pPr marL="0" indent="0" algn="ctr" eaLnBrk="1" hangingPunct="1">
              <a:buFont typeface="Arial" panose="020B0604020202020204" pitchFamily="34" charset="0"/>
              <a:buNone/>
            </a:pPr>
            <a:r>
              <a:rPr lang="pl-PL" altLang="pl-PL" sz="3200" b="1" dirty="0">
                <a:latin typeface="Arial Narrow" panose="020B0606020202030204" pitchFamily="34" charset="0"/>
              </a:rPr>
              <a:t>Pierwsze getto założono na okupowanych ziemiach polskich </a:t>
            </a:r>
            <a:br>
              <a:rPr lang="pl-PL" altLang="pl-PL" sz="3200" b="1" dirty="0">
                <a:latin typeface="Arial Narrow" panose="020B0606020202030204" pitchFamily="34" charset="0"/>
              </a:rPr>
            </a:br>
            <a:r>
              <a:rPr lang="pl-PL" altLang="pl-PL" sz="3200" b="1" dirty="0">
                <a:latin typeface="Arial Narrow" panose="020B0606020202030204" pitchFamily="34" charset="0"/>
              </a:rPr>
              <a:t>w Piotrkowie Trybunalskim  w październiku 1939 roku. </a:t>
            </a:r>
          </a:p>
          <a:p>
            <a:pPr marL="0" indent="0" algn="ctr" eaLnBrk="1" hangingPunct="1">
              <a:buFont typeface="Arial" panose="020B0604020202020204" pitchFamily="34" charset="0"/>
              <a:buNone/>
            </a:pPr>
            <a:endParaRPr lang="pl-PL" altLang="pl-PL" sz="3200" b="1" dirty="0">
              <a:latin typeface="Arial Narrow" panose="020B0606020202030204" pitchFamily="34" charset="0"/>
            </a:endParaRPr>
          </a:p>
          <a:p>
            <a:pPr marL="0" indent="0" algn="ctr" eaLnBrk="1" hangingPunct="1">
              <a:buFont typeface="Arial" panose="020B0604020202020204" pitchFamily="34" charset="0"/>
              <a:buNone/>
            </a:pPr>
            <a:r>
              <a:rPr lang="pl-PL" altLang="pl-PL" sz="3200" b="1" dirty="0">
                <a:latin typeface="Arial Narrow" panose="020B0606020202030204" pitchFamily="34" charset="0"/>
              </a:rPr>
              <a:t>Następne były getta w Puławach i Radomsku </a:t>
            </a:r>
          </a:p>
          <a:p>
            <a:pPr marL="0" indent="0" algn="ctr" eaLnBrk="1" hangingPunct="1">
              <a:buFont typeface="Arial" panose="020B0604020202020204" pitchFamily="34" charset="0"/>
              <a:buNone/>
            </a:pPr>
            <a:r>
              <a:rPr lang="pl-PL" altLang="pl-PL" sz="3200" b="1" dirty="0">
                <a:latin typeface="Arial Narrow" panose="020B0606020202030204" pitchFamily="34" charset="0"/>
              </a:rPr>
              <a:t>(grudzień 1939 rok), Jędrzejowie (marzec 1940 rok).</a:t>
            </a:r>
          </a:p>
          <a:p>
            <a:pPr marL="0" indent="0" algn="ctr" eaLnBrk="1" hangingPunct="1">
              <a:buFont typeface="Arial" panose="020B0604020202020204" pitchFamily="34" charset="0"/>
              <a:buNone/>
            </a:pPr>
            <a:endParaRPr lang="pl-PL" altLang="pl-PL" sz="3200" b="1" dirty="0">
              <a:latin typeface="Arial Narrow" panose="020B0606020202030204" pitchFamily="34" charset="0"/>
            </a:endParaRPr>
          </a:p>
          <a:p>
            <a:pPr marL="0" indent="0" algn="ctr" eaLnBrk="1" hangingPunct="1">
              <a:buFont typeface="Arial" panose="020B0604020202020204" pitchFamily="34" charset="0"/>
              <a:buNone/>
            </a:pPr>
            <a:r>
              <a:rPr lang="pl-PL" altLang="pl-PL" sz="3200" b="1" dirty="0">
                <a:latin typeface="Arial Narrow" panose="020B0606020202030204" pitchFamily="34" charset="0"/>
              </a:rPr>
              <a:t>Kolejne tworzono w Łodzi, Warszawie, Lublinie, </a:t>
            </a:r>
            <a:br>
              <a:rPr lang="pl-PL" altLang="pl-PL" sz="3200" b="1" dirty="0">
                <a:latin typeface="Arial Narrow" panose="020B0606020202030204" pitchFamily="34" charset="0"/>
              </a:rPr>
            </a:br>
            <a:r>
              <a:rPr lang="pl-PL" altLang="pl-PL" sz="3200" b="1" dirty="0">
                <a:latin typeface="Arial Narrow" panose="020B0606020202030204" pitchFamily="34" charset="0"/>
              </a:rPr>
              <a:t>Krakowie i Radomiu.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B511EBE-6512-463F-9C67-26E5DC4B7FD1}"/>
              </a:ext>
            </a:extLst>
          </p:cNvPr>
          <p:cNvSpPr>
            <a:spLocks noGrp="1" noChangeArrowheads="1"/>
          </p:cNvSpPr>
          <p:nvPr>
            <p:ph idx="1"/>
          </p:nvPr>
        </p:nvSpPr>
        <p:spPr>
          <a:xfrm>
            <a:off x="609600" y="823913"/>
            <a:ext cx="10744200" cy="5210175"/>
          </a:xfrm>
        </p:spPr>
        <p:txBody>
          <a:bodyPr anchor="ctr"/>
          <a:lstStyle/>
          <a:p>
            <a:pPr algn="ctr" eaLnBrk="1" hangingPunct="1">
              <a:buFont typeface="Arial" panose="020B0604020202020204" pitchFamily="34" charset="0"/>
              <a:buNone/>
            </a:pPr>
            <a:r>
              <a:rPr lang="pl-PL" altLang="pl-PL" b="1" dirty="0">
                <a:latin typeface="Arial" panose="020B0604020202020204" pitchFamily="34" charset="0"/>
                <a:cs typeface="Arial" panose="020B0604020202020204" pitchFamily="34" charset="0"/>
              </a:rPr>
              <a:t> </a:t>
            </a:r>
            <a:r>
              <a:rPr lang="pl-PL" altLang="pl-PL" sz="3200" b="1" dirty="0">
                <a:latin typeface="Arial Narrow" panose="020B0606020202030204" pitchFamily="34" charset="0"/>
                <a:cs typeface="Arial" panose="020B0604020202020204" pitchFamily="34" charset="0"/>
              </a:rPr>
              <a:t>Wojciech Wieczorek autor książki „Szkice z prowincji”,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tak opisuje zdarzenie: „Obok synagogi był dość duży plac,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z wąwozem po jednej stronie. Wąwóz był już dawno wyżłobiony przez deszcze i topniejący śnieg. Wąwóz schodził do szosy lubelskiej, w pobliżu doliny rzeki Świnki. Było to miejsce,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w którym przebywali Żydzi z getta w rzędach po cztery,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potem wykonał swoją pracę karabin maszynowy. </a:t>
            </a:r>
            <a:endParaRPr lang="pl-PL" altLang="pl-PL" sz="3200" dirty="0">
              <a:latin typeface="Arial Narrow" panose="020B060602020203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64D77D-312C-46A4-AB9F-72B521622322}"/>
              </a:ext>
            </a:extLst>
          </p:cNvPr>
          <p:cNvSpPr>
            <a:spLocks noGrp="1"/>
          </p:cNvSpPr>
          <p:nvPr>
            <p:ph type="title"/>
          </p:nvPr>
        </p:nvSpPr>
        <p:spPr>
          <a:xfrm>
            <a:off x="660400" y="604838"/>
            <a:ext cx="10871200" cy="5648325"/>
          </a:xfrm>
        </p:spPr>
        <p:txBody>
          <a:bodyPr rtlCol="0">
            <a:normAutofit fontScale="90000"/>
          </a:bodyPr>
          <a:lstStyle/>
          <a:p>
            <a:pPr eaLnBrk="1" fontAlgn="auto" hangingPunct="1">
              <a:spcAft>
                <a:spcPts val="0"/>
              </a:spcAft>
              <a:defRPr/>
            </a:pP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br>
              <a:rPr lang="pl-PL" dirty="0"/>
            </a:br>
            <a:endParaRPr lang="pl-PL" dirty="0"/>
          </a:p>
        </p:txBody>
      </p:sp>
      <p:sp>
        <p:nvSpPr>
          <p:cNvPr id="3" name="Symbol zastępczy zawartości 2">
            <a:extLst>
              <a:ext uri="{FF2B5EF4-FFF2-40B4-BE49-F238E27FC236}">
                <a16:creationId xmlns:a16="http://schemas.microsoft.com/office/drawing/2014/main" id="{E255AE19-1F6E-4D6D-8084-2A24C7B77F74}"/>
              </a:ext>
            </a:extLst>
          </p:cNvPr>
          <p:cNvSpPr>
            <a:spLocks noGrp="1"/>
          </p:cNvSpPr>
          <p:nvPr>
            <p:ph idx="1"/>
          </p:nvPr>
        </p:nvSpPr>
        <p:spPr>
          <a:xfrm>
            <a:off x="609600" y="388938"/>
            <a:ext cx="10744200" cy="5788025"/>
          </a:xfrm>
        </p:spPr>
        <p:txBody>
          <a:bodyPr rtlCol="0">
            <a:normAutofit fontScale="25000" lnSpcReduction="20000"/>
          </a:bodyPr>
          <a:lstStyle/>
          <a:p>
            <a:pPr marL="0" indent="0" eaLnBrk="1" fontAlgn="auto" hangingPunct="1">
              <a:lnSpc>
                <a:spcPct val="120000"/>
              </a:lnSpc>
              <a:spcAft>
                <a:spcPts val="0"/>
              </a:spcAft>
              <a:buFont typeface="Arial" panose="020B0604020202020204" pitchFamily="34" charset="0"/>
              <a:buNone/>
              <a:defRPr/>
            </a:pPr>
            <a:r>
              <a:rPr lang="pl-PL" sz="11200" b="1" dirty="0">
                <a:latin typeface="Arial Narrow" pitchFamily="34" charset="0"/>
              </a:rPr>
              <a:t>	</a:t>
            </a:r>
          </a:p>
          <a:p>
            <a:pPr marL="0" indent="0" algn="ctr" eaLnBrk="1" fontAlgn="auto" hangingPunct="1">
              <a:lnSpc>
                <a:spcPct val="120000"/>
              </a:lnSpc>
              <a:spcAft>
                <a:spcPts val="0"/>
              </a:spcAft>
              <a:buFont typeface="Arial" panose="020B0604020202020204" pitchFamily="34" charset="0"/>
              <a:buNone/>
              <a:defRPr/>
            </a:pPr>
            <a:r>
              <a:rPr lang="pl-PL" sz="12800" b="1" dirty="0">
                <a:latin typeface="Arial Narrow" panose="020B0606020202030204" pitchFamily="34" charset="0"/>
              </a:rPr>
              <a:t>15 października 1941 roku generalny gubernator Generalnej Guberni (okupowane ziemie polskie) Hans Frank, wydał zarządzenie zakazujące ludności cywilnej udzielania jakiejkolwiek pomocy Żydom. Za udzielanie pomocy lub schronienia Żydom przewidziana była kara śmierci dla całej rodziny. </a:t>
            </a:r>
          </a:p>
          <a:p>
            <a:pPr marL="0" indent="0" algn="ctr" eaLnBrk="1" fontAlgn="auto" hangingPunct="1">
              <a:lnSpc>
                <a:spcPct val="120000"/>
              </a:lnSpc>
              <a:spcAft>
                <a:spcPts val="0"/>
              </a:spcAft>
              <a:buFont typeface="Arial" panose="020B0604020202020204" pitchFamily="34" charset="0"/>
              <a:buNone/>
              <a:defRPr/>
            </a:pPr>
            <a:endParaRPr lang="pl-PL" sz="12800" b="1" dirty="0">
              <a:latin typeface="Arial Narrow" panose="020B0606020202030204" pitchFamily="34" charset="0"/>
            </a:endParaRPr>
          </a:p>
          <a:p>
            <a:pPr marL="0" indent="0" algn="ctr" eaLnBrk="1" fontAlgn="auto" hangingPunct="1">
              <a:lnSpc>
                <a:spcPct val="120000"/>
              </a:lnSpc>
              <a:spcAft>
                <a:spcPts val="0"/>
              </a:spcAft>
              <a:buFont typeface="Arial" panose="020B0604020202020204" pitchFamily="34" charset="0"/>
              <a:buNone/>
              <a:defRPr/>
            </a:pPr>
            <a:r>
              <a:rPr lang="pl-PL" sz="12800" b="1" dirty="0">
                <a:latin typeface="Arial Narrow" panose="020B0606020202030204" pitchFamily="34" charset="0"/>
              </a:rPr>
              <a:t>Tak restrykcyjne przepisy funkcjonowały wyłącznie na ziemiach polskich (w zachodniej Europie nie karano śmiercią). Podobne kary stosowane były w rejencji ciechanowskiej i okręgu białostockim. </a:t>
            </a:r>
            <a:br>
              <a:rPr lang="pl-PL" sz="12800" b="1" dirty="0">
                <a:latin typeface="Arial Narrow" panose="020B0606020202030204" pitchFamily="34" charset="0"/>
              </a:rPr>
            </a:br>
            <a:br>
              <a:rPr lang="pl-PL" sz="12800" b="1" dirty="0">
                <a:latin typeface="Arial Narrow" panose="020B0606020202030204" pitchFamily="34" charset="0"/>
              </a:rPr>
            </a:br>
            <a:endParaRPr lang="pl-PL" sz="12800" b="1" dirty="0">
              <a:latin typeface="Arial Narrow" panose="020B0606020202030204" pitchFamily="34" charset="0"/>
            </a:endParaRPr>
          </a:p>
          <a:p>
            <a:pPr marL="0" indent="0" eaLnBrk="1" fontAlgn="auto" hangingPunct="1">
              <a:spcAft>
                <a:spcPts val="0"/>
              </a:spcAft>
              <a:buFont typeface="Arial" panose="020B0604020202020204" pitchFamily="34" charset="0"/>
              <a:buNone/>
              <a:defRPr/>
            </a:pPr>
            <a:endParaRPr lang="pl-PL" sz="16000" dirty="0"/>
          </a:p>
          <a:p>
            <a:pPr marL="0" indent="0" eaLnBrk="1" fontAlgn="auto" hangingPunct="1">
              <a:spcAft>
                <a:spcPts val="0"/>
              </a:spcAft>
              <a:buFont typeface="Arial" panose="020B0604020202020204" pitchFamily="34" charset="0"/>
              <a:buNone/>
              <a:defRPr/>
            </a:pPr>
            <a:endParaRPr lang="pl-PL" sz="16000" dirty="0"/>
          </a:p>
          <a:p>
            <a:pPr marL="0" indent="0" eaLnBrk="1" fontAlgn="auto" hangingPunct="1">
              <a:spcAft>
                <a:spcPts val="0"/>
              </a:spcAft>
              <a:buFont typeface="Arial" panose="020B0604020202020204" pitchFamily="34" charset="0"/>
              <a:buNone/>
              <a:defRPr/>
            </a:pPr>
            <a:endParaRPr lang="pl-PL" dirty="0"/>
          </a:p>
          <a:p>
            <a:pPr marL="0" indent="0" eaLnBrk="1" fontAlgn="auto" hangingPunct="1">
              <a:spcAft>
                <a:spcPts val="0"/>
              </a:spcAft>
              <a:buFont typeface="Arial" panose="020B0604020202020204" pitchFamily="34" charset="0"/>
              <a:buNone/>
              <a:defRPr/>
            </a:pP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55B2463-1AC0-452E-ACE1-FB781EC4A947}"/>
              </a:ext>
            </a:extLst>
          </p:cNvPr>
          <p:cNvSpPr>
            <a:spLocks noGrp="1" noChangeArrowheads="1"/>
          </p:cNvSpPr>
          <p:nvPr>
            <p:ph idx="1"/>
          </p:nvPr>
        </p:nvSpPr>
        <p:spPr>
          <a:xfrm>
            <a:off x="754063" y="481013"/>
            <a:ext cx="10534650" cy="5895975"/>
          </a:xfrm>
        </p:spPr>
        <p:txBody>
          <a:bodyPr/>
          <a:lstStyle/>
          <a:p>
            <a:pPr marL="0" indent="0"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  W 1942 roku Niemcy przystąpili do realizacji "</a:t>
            </a:r>
            <a:r>
              <a:rPr lang="pl-PL" altLang="pl-PL" sz="3200" b="1" i="1" dirty="0">
                <a:latin typeface="Arial Narrow" panose="020B0606020202030204" pitchFamily="34" charset="0"/>
                <a:cs typeface="Arial" panose="020B0604020202020204" pitchFamily="34" charset="0"/>
              </a:rPr>
              <a:t>Reinhard </a:t>
            </a:r>
            <a:r>
              <a:rPr lang="pl-PL" altLang="pl-PL" sz="3200" b="1" i="1" dirty="0" err="1">
                <a:latin typeface="Arial Narrow" panose="020B0606020202030204" pitchFamily="34" charset="0"/>
                <a:cs typeface="Arial" panose="020B0604020202020204" pitchFamily="34" charset="0"/>
              </a:rPr>
              <a:t>Aktion</a:t>
            </a:r>
            <a:r>
              <a:rPr lang="pl-PL" altLang="pl-PL" sz="3200" b="1" dirty="0">
                <a:latin typeface="Arial Narrow" panose="020B0606020202030204" pitchFamily="34" charset="0"/>
                <a:cs typeface="Arial" panose="020B0604020202020204" pitchFamily="34" charset="0"/>
              </a:rPr>
              <a:t>", wielkiej deportacji mieszkańców gett do obozów zagłady. Równocześnie prowadzono systematyczną likwidację gett we wszystkich okupowanych krajach Europy. </a:t>
            </a:r>
          </a:p>
          <a:p>
            <a:pPr marL="0" indent="0"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Transporty kolejowe z Żydami kierowały się z całej Europy do gett położonych na okupowanych ziemiach polskich (między innymi: </a:t>
            </a:r>
            <a:r>
              <a:rPr lang="pl-PL" altLang="pl-PL" sz="3200" b="1" dirty="0" err="1">
                <a:latin typeface="Arial Narrow" panose="020B0606020202030204" pitchFamily="34" charset="0"/>
                <a:cs typeface="Arial" panose="020B0604020202020204" pitchFamily="34" charset="0"/>
              </a:rPr>
              <a:t>Łodź</a:t>
            </a:r>
            <a:r>
              <a:rPr lang="pl-PL" altLang="pl-PL" sz="3200" b="1" dirty="0">
                <a:latin typeface="Arial Narrow" panose="020B0606020202030204" pitchFamily="34" charset="0"/>
                <a:cs typeface="Arial" panose="020B0604020202020204" pitchFamily="34" charset="0"/>
              </a:rPr>
              <a:t>, Lublin i inne) i radzieckich (Mińsk, Ryga). Największe getta utworzono w Warszawie (500 tysięcy ludzi)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i Łodzi (300 tysięcy ludzi). </a:t>
            </a:r>
          </a:p>
          <a:p>
            <a:pPr marL="0" indent="0"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Jednocześnie wywożono Żydów z gett do obozów zagłady (Auschwitz-</a:t>
            </a:r>
            <a:r>
              <a:rPr lang="pl-PL" altLang="pl-PL" sz="3200" b="1" dirty="0" err="1">
                <a:latin typeface="Arial Narrow" panose="020B0606020202030204" pitchFamily="34" charset="0"/>
                <a:cs typeface="Arial" panose="020B0604020202020204" pitchFamily="34" charset="0"/>
              </a:rPr>
              <a:t>Birkenau,Treblinka</a:t>
            </a:r>
            <a:r>
              <a:rPr lang="pl-PL" altLang="pl-PL" sz="3200" b="1" dirty="0">
                <a:latin typeface="Arial Narrow" panose="020B0606020202030204" pitchFamily="34" charset="0"/>
                <a:cs typeface="Arial" panose="020B0604020202020204" pitchFamily="34" charset="0"/>
              </a:rPr>
              <a:t>, Sobibór, Bełżec i inne) i obozów pracy przymusowej. Dokonywano również masowych egzekucji na terenie gett.  Celem była całkowita zagłada Żydów.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15A6482B-A975-49D5-9B11-8AABA74FB82B}"/>
              </a:ext>
            </a:extLst>
          </p:cNvPr>
          <p:cNvSpPr>
            <a:spLocks noGrp="1" noChangeArrowheads="1"/>
          </p:cNvSpPr>
          <p:nvPr>
            <p:ph idx="1"/>
          </p:nvPr>
        </p:nvSpPr>
        <p:spPr>
          <a:xfrm>
            <a:off x="787400" y="619125"/>
            <a:ext cx="10617200" cy="5619750"/>
          </a:xfrm>
        </p:spPr>
        <p:txBody>
          <a:bodyPr anchor="ctr"/>
          <a:lstStyle/>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Społeczność żydowska w Łęcznej liczyła 63% ogółu mieszkańców w 1921 r. </a:t>
            </a:r>
          </a:p>
          <a:p>
            <a:pPr algn="ctr" eaLnBrk="1" hangingPunct="1">
              <a:buFont typeface="Arial" panose="020B0604020202020204" pitchFamily="34" charset="0"/>
              <a:buNone/>
            </a:pPr>
            <a:endParaRPr lang="pl-PL" altLang="pl-PL" sz="3200" b="1" dirty="0">
              <a:latin typeface="Arial Narrow" panose="020B0606020202030204" pitchFamily="34" charset="0"/>
              <a:cs typeface="Arial" panose="020B0604020202020204" pitchFamily="34" charset="0"/>
            </a:endParaRPr>
          </a:p>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W 1922 r. w Łęcznej mieszkało 1617 Żydów.                                Gmina posiadała synagogę, mykwę, dom modlitwy, dom przedpogrzebowy i cmentarz. W 1936 r. do rady miejskiej wybrano osiem osób, co świadczy o dominacji społeczności żydowskiej w mieście. </a:t>
            </a:r>
          </a:p>
          <a:p>
            <a:pPr algn="ctr" eaLnBrk="1" hangingPunct="1">
              <a:buFont typeface="Arial" panose="020B0604020202020204" pitchFamily="34" charset="0"/>
              <a:buNone/>
            </a:pPr>
            <a:endParaRPr lang="pl-PL" altLang="pl-PL" sz="3200" b="1" dirty="0">
              <a:latin typeface="Arial Narrow" panose="020B0606020202030204" pitchFamily="34" charset="0"/>
              <a:cs typeface="Arial" panose="020B0604020202020204" pitchFamily="34" charset="0"/>
            </a:endParaRPr>
          </a:p>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Podczas gdy w 1935 r. w mieście mieszkało 1889 Polaków, społeczność żydowska osiągnęła liczbę 2273. 	</a:t>
            </a:r>
            <a:endParaRPr lang="pl-PL" altLang="pl-PL"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FF52226-3BE4-4E43-817F-FAFE2A8A972A}"/>
              </a:ext>
            </a:extLst>
          </p:cNvPr>
          <p:cNvSpPr>
            <a:spLocks noGrp="1" noChangeArrowheads="1"/>
          </p:cNvSpPr>
          <p:nvPr>
            <p:ph idx="1"/>
          </p:nvPr>
        </p:nvSpPr>
        <p:spPr>
          <a:xfrm>
            <a:off x="841375" y="622300"/>
            <a:ext cx="10436225" cy="5613400"/>
          </a:xfrm>
        </p:spPr>
        <p:txBody>
          <a:bodyPr/>
          <a:lstStyle/>
          <a:p>
            <a:pPr eaLnBrk="1" hangingPunct="1">
              <a:buFont typeface="Arial" panose="020B0604020202020204" pitchFamily="34" charset="0"/>
              <a:buNone/>
            </a:pPr>
            <a:endParaRPr lang="pl-PL" altLang="pl-PL" sz="3200" b="1" dirty="0">
              <a:latin typeface="Arial Narrow" panose="020B0606020202030204" pitchFamily="34" charset="0"/>
              <a:cs typeface="Arial" panose="020B0604020202020204" pitchFamily="34" charset="0"/>
            </a:endParaRPr>
          </a:p>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Podczas okupacji hitlerowskiej na Polaków i Żydów obowiązywała godzina policyjna. Żydzi zostali również zmuszeni do noszenia  gwiazdy na piersi, a później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na ramionach. Żydzi nie byli już wpuszczani do kawiarni,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hoteli i barów.   </a:t>
            </a:r>
          </a:p>
          <a:p>
            <a:pPr algn="ctr" eaLnBrk="1" hangingPunct="1">
              <a:buFont typeface="Arial" panose="020B0604020202020204" pitchFamily="34" charset="0"/>
              <a:buNone/>
            </a:pPr>
            <a:endParaRPr lang="pl-PL" altLang="pl-PL" sz="3200" b="1" dirty="0">
              <a:latin typeface="Arial Narrow" panose="020B0606020202030204" pitchFamily="34" charset="0"/>
              <a:cs typeface="Arial" panose="020B0604020202020204" pitchFamily="34" charset="0"/>
            </a:endParaRPr>
          </a:p>
          <a:p>
            <a:pPr algn="ctr" eaLnBrk="1" hangingPunct="1">
              <a:buFont typeface="Arial" panose="020B0604020202020204" pitchFamily="34" charset="0"/>
              <a:buNone/>
            </a:pPr>
            <a:r>
              <a:rPr lang="pl-PL" altLang="pl-PL" sz="3200" b="1" dirty="0">
                <a:latin typeface="Arial Narrow" panose="020B0606020202030204" pitchFamily="34" charset="0"/>
                <a:cs typeface="Arial" panose="020B0604020202020204" pitchFamily="34" charset="0"/>
              </a:rPr>
              <a:t>W wyniku  zarządzenia Reinharda Heydricha: </a:t>
            </a:r>
            <a:br>
              <a:rPr lang="pl-PL" altLang="pl-PL" sz="3200" b="1" dirty="0">
                <a:latin typeface="Arial Narrow" panose="020B0606020202030204" pitchFamily="34" charset="0"/>
                <a:cs typeface="Arial" panose="020B0604020202020204" pitchFamily="34" charset="0"/>
              </a:rPr>
            </a:br>
            <a:r>
              <a:rPr lang="pl-PL" altLang="pl-PL" sz="3200" b="1" dirty="0">
                <a:latin typeface="Arial Narrow" panose="020B0606020202030204" pitchFamily="34" charset="0"/>
                <a:cs typeface="Arial" panose="020B0604020202020204" pitchFamily="34" charset="0"/>
              </a:rPr>
              <a:t>w Łęcznej utworzono żydowskie getto i wszyscy Żydzi zostali zmuszeni do przeniesienia się w jego granice. </a:t>
            </a:r>
            <a:endParaRPr lang="pl-PL" altLang="pl-PL" sz="3200" dirty="0">
              <a:latin typeface="Arial Narrow" panose="020B0606020202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1070</Words>
  <Application>Microsoft Office PowerPoint</Application>
  <PresentationFormat>Panoramiczny</PresentationFormat>
  <Paragraphs>51</Paragraphs>
  <Slides>16</Slides>
  <Notes>1</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Arial Narrow</vt:lpstr>
      <vt:lpstr>Calibri</vt:lpstr>
      <vt:lpstr>Calibri Light</vt:lpstr>
      <vt:lpstr>Motyw pakietu Office</vt:lpstr>
      <vt:lpstr>Prezentacja programu PowerPoint</vt:lpstr>
      <vt:lpstr>Wspomnienie o ludności żydowskiej  w Łęcznej w okresie II wojny światowej.</vt:lpstr>
      <vt:lpstr>        Od jesieni 1939 roku władze hitlerowskie rozpoczęły  na terytoriach okupowanych organizować getta.       Były to izolowane zamknięte dzielnice w miastach lub ośrodki miejskie i wiejskie, przeznaczone wyłącznie dla Żydów.    Getta były skrajnym przykładem niemieckiej polityki dyskryminacji rasowej i środkiem eksterminacji ludności żydowskiej.         </vt:lpstr>
      <vt:lpstr>                     </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Wywiad z ocalałym w Holocauście mieszkańcem Łęcznej Romanem Litmanem</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Rzeźnicka Emilia</dc:creator>
  <cp:lastModifiedBy>Mariusz Bartniczuk</cp:lastModifiedBy>
  <cp:revision>49</cp:revision>
  <dcterms:created xsi:type="dcterms:W3CDTF">2021-01-29T15:07:05Z</dcterms:created>
  <dcterms:modified xsi:type="dcterms:W3CDTF">2021-04-20T09:08:31Z</dcterms:modified>
</cp:coreProperties>
</file>